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0" r:id="rId4"/>
    <p:sldId id="269" r:id="rId5"/>
    <p:sldId id="266" r:id="rId6"/>
    <p:sldId id="272" r:id="rId7"/>
    <p:sldId id="267" r:id="rId8"/>
    <p:sldId id="273" r:id="rId9"/>
    <p:sldId id="268" r:id="rId10"/>
    <p:sldId id="276" r:id="rId11"/>
  </p:sldIdLst>
  <p:sldSz cx="12192000" cy="6858000"/>
  <p:notesSz cx="6858000" cy="9144000"/>
  <p:embeddedFontLst>
    <p:embeddedFont>
      <p:font typeface="汉仪中简黑简" panose="02010600030101010101" charset="-12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140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D4968"/>
    <a:srgbClr val="86AAB6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81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2022/4/30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e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.jpg"/>
          <p:cNvPicPr>
            <a:picLocks noChangeAspect="1"/>
          </p:cNvPicPr>
          <p:nvPr/>
        </p:nvPicPr>
        <p:blipFill>
          <a:blip r:embed="rId3"/>
          <a:srcRect l="776" b="3704"/>
          <a:stretch>
            <a:fillRect/>
          </a:stretch>
        </p:blipFill>
        <p:spPr>
          <a:xfrm>
            <a:off x="1905" y="0"/>
            <a:ext cx="12190095" cy="6858000"/>
          </a:xfrm>
          <a:prstGeom prst="rect">
            <a:avLst/>
          </a:prstGeom>
        </p:spPr>
      </p:pic>
      <p:pic>
        <p:nvPicPr>
          <p:cNvPr id="11" name="图片 10" descr="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860" y="556260"/>
            <a:ext cx="1447165" cy="129413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5850" y="1859280"/>
            <a:ext cx="9713595" cy="2220595"/>
            <a:chOff x="3687" y="1899"/>
            <a:chExt cx="15297" cy="3497"/>
          </a:xfrm>
        </p:grpSpPr>
        <p:sp>
          <p:nvSpPr>
            <p:cNvPr id="5" name="文本框 4"/>
            <p:cNvSpPr txBox="1"/>
            <p:nvPr/>
          </p:nvSpPr>
          <p:spPr>
            <a:xfrm>
              <a:off x="3687" y="1899"/>
              <a:ext cx="15297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rgbClr val="2D4968"/>
                  </a:solidFill>
                  <a:latin typeface="汉仪旗黑-75S" panose="00020600040101010101" charset="-122"/>
                  <a:ea typeface="汉仪旗黑-75S" panose="00020600040101010101" charset="-122"/>
                </a:rPr>
                <a:t>文本分类总结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885" y="4427"/>
              <a:ext cx="4984" cy="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2D4968"/>
                  </a:solidFill>
                  <a:latin typeface="汉仪旗黑-75S" panose="00020600040101010101" charset="-122"/>
                  <a:ea typeface="汉仪旗黑-75S" panose="00020600040101010101" charset="-122"/>
                  <a:sym typeface="+mn-ea"/>
                </a:rPr>
                <a:t>              答辩人：郑曼娜</a:t>
              </a:r>
              <a:endParaRPr lang="en-US" altLang="zh-CN" sz="2400" dirty="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  <a:sym typeface="+mn-ea"/>
              </a:endParaRPr>
            </a:p>
            <a:p>
              <a:pPr algn="dist"/>
              <a:r>
                <a:rPr lang="zh-CN" altLang="en-US" sz="1600" dirty="0">
                  <a:solidFill>
                    <a:srgbClr val="2D4968"/>
                  </a:solidFill>
                  <a:latin typeface="汉仪旗黑-75S" panose="00020600040101010101" charset="-122"/>
                  <a:ea typeface="汉仪旗黑-75S" panose="00020600040101010101" charset="-122"/>
                  <a:sym typeface="+mn-ea"/>
                </a:rPr>
                <a:t>                时间：</a:t>
              </a:r>
              <a:r>
                <a:rPr lang="en-US" altLang="zh-CN" sz="1600" dirty="0">
                  <a:solidFill>
                    <a:srgbClr val="2D4968"/>
                  </a:solidFill>
                  <a:latin typeface="汉仪旗黑-75S" panose="00020600040101010101" charset="-122"/>
                  <a:ea typeface="汉仪旗黑-75S" panose="00020600040101010101" charset="-122"/>
                  <a:sym typeface="+mn-ea"/>
                </a:rPr>
                <a:t>2022.5.1.</a:t>
              </a:r>
              <a:endParaRPr lang="en-US" altLang="zh-CN" sz="1200" dirty="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  <a:sym typeface="+mn-ea"/>
              </a:endParaRPr>
            </a:p>
          </p:txBody>
        </p:sp>
      </p:grpSp>
      <p:sp>
        <p:nvSpPr>
          <p:cNvPr id="13" name="Freeform 5"/>
          <p:cNvSpPr/>
          <p:nvPr/>
        </p:nvSpPr>
        <p:spPr bwMode="auto">
          <a:xfrm>
            <a:off x="1024228" y="1407420"/>
            <a:ext cx="1928826" cy="363904"/>
          </a:xfrm>
          <a:custGeom>
            <a:avLst/>
            <a:gdLst>
              <a:gd name="T0" fmla="*/ 0 w 622"/>
              <a:gd name="T1" fmla="*/ 140 h 142"/>
              <a:gd name="T2" fmla="*/ 135 w 622"/>
              <a:gd name="T3" fmla="*/ 103 h 142"/>
              <a:gd name="T4" fmla="*/ 181 w 622"/>
              <a:gd name="T5" fmla="*/ 76 h 142"/>
              <a:gd name="T6" fmla="*/ 212 w 622"/>
              <a:gd name="T7" fmla="*/ 74 h 142"/>
              <a:gd name="T8" fmla="*/ 248 w 622"/>
              <a:gd name="T9" fmla="*/ 103 h 142"/>
              <a:gd name="T10" fmla="*/ 277 w 622"/>
              <a:gd name="T11" fmla="*/ 102 h 142"/>
              <a:gd name="T12" fmla="*/ 322 w 622"/>
              <a:gd name="T13" fmla="*/ 48 h 142"/>
              <a:gd name="T14" fmla="*/ 359 w 622"/>
              <a:gd name="T15" fmla="*/ 9 h 142"/>
              <a:gd name="T16" fmla="*/ 389 w 622"/>
              <a:gd name="T17" fmla="*/ 13 h 142"/>
              <a:gd name="T18" fmla="*/ 485 w 622"/>
              <a:gd name="T19" fmla="*/ 64 h 142"/>
              <a:gd name="T20" fmla="*/ 529 w 622"/>
              <a:gd name="T21" fmla="*/ 80 h 142"/>
              <a:gd name="T22" fmla="*/ 622 w 622"/>
              <a:gd name="T23" fmla="*/ 142 h 142"/>
              <a:gd name="T24" fmla="*/ 0 w 622"/>
              <a:gd name="T25" fmla="*/ 142 h 142"/>
              <a:gd name="T26" fmla="*/ 0 w 622"/>
              <a:gd name="T27" fmla="*/ 14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2" h="142">
                <a:moveTo>
                  <a:pt x="0" y="140"/>
                </a:moveTo>
                <a:cubicBezTo>
                  <a:pt x="45" y="128"/>
                  <a:pt x="91" y="117"/>
                  <a:pt x="135" y="103"/>
                </a:cubicBezTo>
                <a:cubicBezTo>
                  <a:pt x="152" y="98"/>
                  <a:pt x="167" y="87"/>
                  <a:pt x="181" y="76"/>
                </a:cubicBezTo>
                <a:cubicBezTo>
                  <a:pt x="192" y="67"/>
                  <a:pt x="201" y="65"/>
                  <a:pt x="212" y="74"/>
                </a:cubicBezTo>
                <a:cubicBezTo>
                  <a:pt x="224" y="84"/>
                  <a:pt x="237" y="92"/>
                  <a:pt x="248" y="103"/>
                </a:cubicBezTo>
                <a:cubicBezTo>
                  <a:pt x="259" y="113"/>
                  <a:pt x="268" y="112"/>
                  <a:pt x="277" y="102"/>
                </a:cubicBezTo>
                <a:cubicBezTo>
                  <a:pt x="292" y="84"/>
                  <a:pt x="306" y="66"/>
                  <a:pt x="322" y="48"/>
                </a:cubicBezTo>
                <a:cubicBezTo>
                  <a:pt x="333" y="35"/>
                  <a:pt x="345" y="21"/>
                  <a:pt x="359" y="9"/>
                </a:cubicBezTo>
                <a:cubicBezTo>
                  <a:pt x="369" y="0"/>
                  <a:pt x="380" y="1"/>
                  <a:pt x="389" y="13"/>
                </a:cubicBezTo>
                <a:cubicBezTo>
                  <a:pt x="413" y="46"/>
                  <a:pt x="445" y="61"/>
                  <a:pt x="485" y="64"/>
                </a:cubicBezTo>
                <a:cubicBezTo>
                  <a:pt x="500" y="65"/>
                  <a:pt x="516" y="71"/>
                  <a:pt x="529" y="80"/>
                </a:cubicBezTo>
                <a:cubicBezTo>
                  <a:pt x="560" y="98"/>
                  <a:pt x="590" y="120"/>
                  <a:pt x="622" y="142"/>
                </a:cubicBezTo>
                <a:cubicBezTo>
                  <a:pt x="414" y="142"/>
                  <a:pt x="207" y="142"/>
                  <a:pt x="0" y="142"/>
                </a:cubicBezTo>
                <a:cubicBezTo>
                  <a:pt x="0" y="141"/>
                  <a:pt x="0" y="140"/>
                  <a:pt x="0" y="140"/>
                </a:cubicBezTo>
                <a:close/>
              </a:path>
            </a:pathLst>
          </a:custGeom>
          <a:gradFill flip="none" rotWithShape="1">
            <a:gsLst>
              <a:gs pos="0">
                <a:srgbClr val="354C75"/>
              </a:gs>
              <a:gs pos="100000">
                <a:srgbClr val="2C3B5A"/>
              </a:gs>
            </a:gsLst>
            <a:lin ang="2700000" scaled="1"/>
            <a:tileRect/>
          </a:gra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10313050" y="5194603"/>
            <a:ext cx="1692873" cy="483772"/>
          </a:xfrm>
          <a:custGeom>
            <a:avLst/>
            <a:gdLst>
              <a:gd name="T0" fmla="*/ 0 w 622"/>
              <a:gd name="T1" fmla="*/ 140 h 142"/>
              <a:gd name="T2" fmla="*/ 135 w 622"/>
              <a:gd name="T3" fmla="*/ 103 h 142"/>
              <a:gd name="T4" fmla="*/ 181 w 622"/>
              <a:gd name="T5" fmla="*/ 76 h 142"/>
              <a:gd name="T6" fmla="*/ 212 w 622"/>
              <a:gd name="T7" fmla="*/ 74 h 142"/>
              <a:gd name="T8" fmla="*/ 248 w 622"/>
              <a:gd name="T9" fmla="*/ 103 h 142"/>
              <a:gd name="T10" fmla="*/ 277 w 622"/>
              <a:gd name="T11" fmla="*/ 102 h 142"/>
              <a:gd name="T12" fmla="*/ 322 w 622"/>
              <a:gd name="T13" fmla="*/ 48 h 142"/>
              <a:gd name="T14" fmla="*/ 359 w 622"/>
              <a:gd name="T15" fmla="*/ 9 h 142"/>
              <a:gd name="T16" fmla="*/ 389 w 622"/>
              <a:gd name="T17" fmla="*/ 13 h 142"/>
              <a:gd name="T18" fmla="*/ 485 w 622"/>
              <a:gd name="T19" fmla="*/ 64 h 142"/>
              <a:gd name="T20" fmla="*/ 529 w 622"/>
              <a:gd name="T21" fmla="*/ 80 h 142"/>
              <a:gd name="T22" fmla="*/ 622 w 622"/>
              <a:gd name="T23" fmla="*/ 142 h 142"/>
              <a:gd name="T24" fmla="*/ 0 w 622"/>
              <a:gd name="T25" fmla="*/ 142 h 142"/>
              <a:gd name="T26" fmla="*/ 0 w 622"/>
              <a:gd name="T27" fmla="*/ 140 h 142"/>
              <a:gd name="connsiteX0" fmla="*/ 0 w 10000"/>
              <a:gd name="connsiteY0" fmla="*/ 9647 h 9788"/>
              <a:gd name="connsiteX1" fmla="*/ 2170 w 10000"/>
              <a:gd name="connsiteY1" fmla="*/ 7042 h 9788"/>
              <a:gd name="connsiteX2" fmla="*/ 2910 w 10000"/>
              <a:gd name="connsiteY2" fmla="*/ 5140 h 9788"/>
              <a:gd name="connsiteX3" fmla="*/ 3408 w 10000"/>
              <a:gd name="connsiteY3" fmla="*/ 4999 h 9788"/>
              <a:gd name="connsiteX4" fmla="*/ 3987 w 10000"/>
              <a:gd name="connsiteY4" fmla="*/ 7042 h 9788"/>
              <a:gd name="connsiteX5" fmla="*/ 4453 w 10000"/>
              <a:gd name="connsiteY5" fmla="*/ 6971 h 9788"/>
              <a:gd name="connsiteX6" fmla="*/ 5772 w 10000"/>
              <a:gd name="connsiteY6" fmla="*/ 422 h 9788"/>
              <a:gd name="connsiteX7" fmla="*/ 6254 w 10000"/>
              <a:gd name="connsiteY7" fmla="*/ 703 h 9788"/>
              <a:gd name="connsiteX8" fmla="*/ 7797 w 10000"/>
              <a:gd name="connsiteY8" fmla="*/ 4295 h 9788"/>
              <a:gd name="connsiteX9" fmla="*/ 8505 w 10000"/>
              <a:gd name="connsiteY9" fmla="*/ 5422 h 9788"/>
              <a:gd name="connsiteX10" fmla="*/ 10000 w 10000"/>
              <a:gd name="connsiteY10" fmla="*/ 9788 h 9788"/>
              <a:gd name="connsiteX11" fmla="*/ 0 w 10000"/>
              <a:gd name="connsiteY11" fmla="*/ 9788 h 9788"/>
              <a:gd name="connsiteX12" fmla="*/ 0 w 10000"/>
              <a:gd name="connsiteY12" fmla="*/ 9647 h 9788"/>
              <a:gd name="connsiteX0-1" fmla="*/ 0 w 10000"/>
              <a:gd name="connsiteY0-2" fmla="*/ 9856 h 10000"/>
              <a:gd name="connsiteX1-3" fmla="*/ 2170 w 10000"/>
              <a:gd name="connsiteY1-4" fmla="*/ 7195 h 10000"/>
              <a:gd name="connsiteX2-5" fmla="*/ 2910 w 10000"/>
              <a:gd name="connsiteY2-6" fmla="*/ 5251 h 10000"/>
              <a:gd name="connsiteX3-7" fmla="*/ 3408 w 10000"/>
              <a:gd name="connsiteY3-8" fmla="*/ 5107 h 10000"/>
              <a:gd name="connsiteX4-9" fmla="*/ 3987 w 10000"/>
              <a:gd name="connsiteY4-10" fmla="*/ 7195 h 10000"/>
              <a:gd name="connsiteX5-11" fmla="*/ 5772 w 10000"/>
              <a:gd name="connsiteY5-12" fmla="*/ 431 h 10000"/>
              <a:gd name="connsiteX6-13" fmla="*/ 6254 w 10000"/>
              <a:gd name="connsiteY6-14" fmla="*/ 718 h 10000"/>
              <a:gd name="connsiteX7-15" fmla="*/ 7797 w 10000"/>
              <a:gd name="connsiteY7-16" fmla="*/ 4388 h 10000"/>
              <a:gd name="connsiteX8-17" fmla="*/ 8505 w 10000"/>
              <a:gd name="connsiteY8-18" fmla="*/ 5539 h 10000"/>
              <a:gd name="connsiteX9-19" fmla="*/ 10000 w 10000"/>
              <a:gd name="connsiteY9-20" fmla="*/ 10000 h 10000"/>
              <a:gd name="connsiteX10-21" fmla="*/ 0 w 10000"/>
              <a:gd name="connsiteY10-22" fmla="*/ 10000 h 10000"/>
              <a:gd name="connsiteX11-23" fmla="*/ 0 w 10000"/>
              <a:gd name="connsiteY11-24" fmla="*/ 9856 h 10000"/>
              <a:gd name="connsiteX0-25" fmla="*/ 0 w 10000"/>
              <a:gd name="connsiteY0-26" fmla="*/ 9856 h 10000"/>
              <a:gd name="connsiteX1-27" fmla="*/ 2170 w 10000"/>
              <a:gd name="connsiteY1-28" fmla="*/ 7195 h 10000"/>
              <a:gd name="connsiteX2-29" fmla="*/ 2910 w 10000"/>
              <a:gd name="connsiteY2-30" fmla="*/ 5251 h 10000"/>
              <a:gd name="connsiteX3-31" fmla="*/ 3408 w 10000"/>
              <a:gd name="connsiteY3-32" fmla="*/ 5107 h 10000"/>
              <a:gd name="connsiteX4-33" fmla="*/ 5772 w 10000"/>
              <a:gd name="connsiteY4-34" fmla="*/ 431 h 10000"/>
              <a:gd name="connsiteX5-35" fmla="*/ 6254 w 10000"/>
              <a:gd name="connsiteY5-36" fmla="*/ 718 h 10000"/>
              <a:gd name="connsiteX6-37" fmla="*/ 7797 w 10000"/>
              <a:gd name="connsiteY6-38" fmla="*/ 4388 h 10000"/>
              <a:gd name="connsiteX7-39" fmla="*/ 8505 w 10000"/>
              <a:gd name="connsiteY7-40" fmla="*/ 5539 h 10000"/>
              <a:gd name="connsiteX8-41" fmla="*/ 10000 w 10000"/>
              <a:gd name="connsiteY8-42" fmla="*/ 10000 h 10000"/>
              <a:gd name="connsiteX9-43" fmla="*/ 0 w 10000"/>
              <a:gd name="connsiteY9-44" fmla="*/ 10000 h 10000"/>
              <a:gd name="connsiteX10-45" fmla="*/ 0 w 10000"/>
              <a:gd name="connsiteY10-46" fmla="*/ 9856 h 10000"/>
              <a:gd name="connsiteX0-47" fmla="*/ 0 w 8681"/>
              <a:gd name="connsiteY0-48" fmla="*/ 9856 h 10135"/>
              <a:gd name="connsiteX1-49" fmla="*/ 2170 w 8681"/>
              <a:gd name="connsiteY1-50" fmla="*/ 7195 h 10135"/>
              <a:gd name="connsiteX2-51" fmla="*/ 2910 w 8681"/>
              <a:gd name="connsiteY2-52" fmla="*/ 5251 h 10135"/>
              <a:gd name="connsiteX3-53" fmla="*/ 3408 w 8681"/>
              <a:gd name="connsiteY3-54" fmla="*/ 5107 h 10135"/>
              <a:gd name="connsiteX4-55" fmla="*/ 5772 w 8681"/>
              <a:gd name="connsiteY4-56" fmla="*/ 431 h 10135"/>
              <a:gd name="connsiteX5-57" fmla="*/ 6254 w 8681"/>
              <a:gd name="connsiteY5-58" fmla="*/ 718 h 10135"/>
              <a:gd name="connsiteX6-59" fmla="*/ 7797 w 8681"/>
              <a:gd name="connsiteY6-60" fmla="*/ 4388 h 10135"/>
              <a:gd name="connsiteX7-61" fmla="*/ 8505 w 8681"/>
              <a:gd name="connsiteY7-62" fmla="*/ 5539 h 10135"/>
              <a:gd name="connsiteX8-63" fmla="*/ 8681 w 8681"/>
              <a:gd name="connsiteY8-64" fmla="*/ 10135 h 10135"/>
              <a:gd name="connsiteX9-65" fmla="*/ 0 w 8681"/>
              <a:gd name="connsiteY9-66" fmla="*/ 10000 h 10135"/>
              <a:gd name="connsiteX10-67" fmla="*/ 0 w 8681"/>
              <a:gd name="connsiteY10-68" fmla="*/ 9856 h 10135"/>
              <a:gd name="connsiteX0-69" fmla="*/ 0 w 10000"/>
              <a:gd name="connsiteY0-70" fmla="*/ 9867 h 10000"/>
              <a:gd name="connsiteX1-71" fmla="*/ 2500 w 10000"/>
              <a:gd name="connsiteY1-72" fmla="*/ 7099 h 10000"/>
              <a:gd name="connsiteX2-73" fmla="*/ 3352 w 10000"/>
              <a:gd name="connsiteY2-74" fmla="*/ 5181 h 10000"/>
              <a:gd name="connsiteX3-75" fmla="*/ 3926 w 10000"/>
              <a:gd name="connsiteY3-76" fmla="*/ 5039 h 10000"/>
              <a:gd name="connsiteX4-77" fmla="*/ 6649 w 10000"/>
              <a:gd name="connsiteY4-78" fmla="*/ 425 h 10000"/>
              <a:gd name="connsiteX5-79" fmla="*/ 7204 w 10000"/>
              <a:gd name="connsiteY5-80" fmla="*/ 708 h 10000"/>
              <a:gd name="connsiteX6-81" fmla="*/ 8982 w 10000"/>
              <a:gd name="connsiteY6-82" fmla="*/ 4330 h 10000"/>
              <a:gd name="connsiteX7-83" fmla="*/ 9797 w 10000"/>
              <a:gd name="connsiteY7-84" fmla="*/ 5465 h 10000"/>
              <a:gd name="connsiteX8-85" fmla="*/ 10000 w 10000"/>
              <a:gd name="connsiteY8-86" fmla="*/ 10000 h 10000"/>
              <a:gd name="connsiteX9-87" fmla="*/ 0 w 10000"/>
              <a:gd name="connsiteY9-88" fmla="*/ 9867 h 10000"/>
              <a:gd name="connsiteX0-89" fmla="*/ 0 w 9082"/>
              <a:gd name="connsiteY0-90" fmla="*/ 9867 h 10000"/>
              <a:gd name="connsiteX1-91" fmla="*/ 1582 w 9082"/>
              <a:gd name="connsiteY1-92" fmla="*/ 7099 h 10000"/>
              <a:gd name="connsiteX2-93" fmla="*/ 2434 w 9082"/>
              <a:gd name="connsiteY2-94" fmla="*/ 5181 h 10000"/>
              <a:gd name="connsiteX3-95" fmla="*/ 3008 w 9082"/>
              <a:gd name="connsiteY3-96" fmla="*/ 5039 h 10000"/>
              <a:gd name="connsiteX4-97" fmla="*/ 5731 w 9082"/>
              <a:gd name="connsiteY4-98" fmla="*/ 425 h 10000"/>
              <a:gd name="connsiteX5-99" fmla="*/ 6286 w 9082"/>
              <a:gd name="connsiteY5-100" fmla="*/ 708 h 10000"/>
              <a:gd name="connsiteX6-101" fmla="*/ 8064 w 9082"/>
              <a:gd name="connsiteY6-102" fmla="*/ 4330 h 10000"/>
              <a:gd name="connsiteX7-103" fmla="*/ 8879 w 9082"/>
              <a:gd name="connsiteY7-104" fmla="*/ 5465 h 10000"/>
              <a:gd name="connsiteX8-105" fmla="*/ 9082 w 9082"/>
              <a:gd name="connsiteY8-106" fmla="*/ 10000 h 10000"/>
              <a:gd name="connsiteX9-107" fmla="*/ 0 w 9082"/>
              <a:gd name="connsiteY9-108" fmla="*/ 9867 h 10000"/>
              <a:gd name="connsiteX0-109" fmla="*/ 0 w 10521"/>
              <a:gd name="connsiteY0-110" fmla="*/ 9867 h 10000"/>
              <a:gd name="connsiteX1-111" fmla="*/ 1742 w 10521"/>
              <a:gd name="connsiteY1-112" fmla="*/ 7099 h 10000"/>
              <a:gd name="connsiteX2-113" fmla="*/ 2680 w 10521"/>
              <a:gd name="connsiteY2-114" fmla="*/ 5181 h 10000"/>
              <a:gd name="connsiteX3-115" fmla="*/ 3312 w 10521"/>
              <a:gd name="connsiteY3-116" fmla="*/ 5039 h 10000"/>
              <a:gd name="connsiteX4-117" fmla="*/ 6310 w 10521"/>
              <a:gd name="connsiteY4-118" fmla="*/ 425 h 10000"/>
              <a:gd name="connsiteX5-119" fmla="*/ 6921 w 10521"/>
              <a:gd name="connsiteY5-120" fmla="*/ 708 h 10000"/>
              <a:gd name="connsiteX6-121" fmla="*/ 8879 w 10521"/>
              <a:gd name="connsiteY6-122" fmla="*/ 4330 h 10000"/>
              <a:gd name="connsiteX7-123" fmla="*/ 10000 w 10521"/>
              <a:gd name="connsiteY7-124" fmla="*/ 10000 h 10000"/>
              <a:gd name="connsiteX8-125" fmla="*/ 0 w 10521"/>
              <a:gd name="connsiteY8-126" fmla="*/ 9867 h 10000"/>
              <a:gd name="connsiteX0-127" fmla="*/ 0 w 10225"/>
              <a:gd name="connsiteY0-128" fmla="*/ 9867 h 10000"/>
              <a:gd name="connsiteX1-129" fmla="*/ 1742 w 10225"/>
              <a:gd name="connsiteY1-130" fmla="*/ 7099 h 10000"/>
              <a:gd name="connsiteX2-131" fmla="*/ 2680 w 10225"/>
              <a:gd name="connsiteY2-132" fmla="*/ 5181 h 10000"/>
              <a:gd name="connsiteX3-133" fmla="*/ 3312 w 10225"/>
              <a:gd name="connsiteY3-134" fmla="*/ 5039 h 10000"/>
              <a:gd name="connsiteX4-135" fmla="*/ 6310 w 10225"/>
              <a:gd name="connsiteY4-136" fmla="*/ 425 h 10000"/>
              <a:gd name="connsiteX5-137" fmla="*/ 6921 w 10225"/>
              <a:gd name="connsiteY5-138" fmla="*/ 708 h 10000"/>
              <a:gd name="connsiteX6-139" fmla="*/ 10000 w 10225"/>
              <a:gd name="connsiteY6-140" fmla="*/ 10000 h 10000"/>
              <a:gd name="connsiteX7-141" fmla="*/ 0 w 10225"/>
              <a:gd name="connsiteY7-142" fmla="*/ 9867 h 10000"/>
              <a:gd name="connsiteX0-143" fmla="*/ 0 w 10225"/>
              <a:gd name="connsiteY0-144" fmla="*/ 9867 h 10000"/>
              <a:gd name="connsiteX1-145" fmla="*/ 1742 w 10225"/>
              <a:gd name="connsiteY1-146" fmla="*/ 7099 h 10000"/>
              <a:gd name="connsiteX2-147" fmla="*/ 2680 w 10225"/>
              <a:gd name="connsiteY2-148" fmla="*/ 5181 h 10000"/>
              <a:gd name="connsiteX3-149" fmla="*/ 4840 w 10225"/>
              <a:gd name="connsiteY3-150" fmla="*/ 6044 h 10000"/>
              <a:gd name="connsiteX4-151" fmla="*/ 6310 w 10225"/>
              <a:gd name="connsiteY4-152" fmla="*/ 425 h 10000"/>
              <a:gd name="connsiteX5-153" fmla="*/ 6921 w 10225"/>
              <a:gd name="connsiteY5-154" fmla="*/ 708 h 10000"/>
              <a:gd name="connsiteX6-155" fmla="*/ 10000 w 10225"/>
              <a:gd name="connsiteY6-156" fmla="*/ 10000 h 10000"/>
              <a:gd name="connsiteX7-157" fmla="*/ 0 w 10225"/>
              <a:gd name="connsiteY7-158" fmla="*/ 986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225" h="10000">
                <a:moveTo>
                  <a:pt x="0" y="9867"/>
                </a:moveTo>
                <a:lnTo>
                  <a:pt x="1742" y="7099"/>
                </a:lnTo>
                <a:cubicBezTo>
                  <a:pt x="2089" y="6743"/>
                  <a:pt x="2395" y="5963"/>
                  <a:pt x="2680" y="5181"/>
                </a:cubicBezTo>
                <a:cubicBezTo>
                  <a:pt x="2905" y="4543"/>
                  <a:pt x="4617" y="5406"/>
                  <a:pt x="4840" y="6044"/>
                </a:cubicBezTo>
                <a:cubicBezTo>
                  <a:pt x="5445" y="5252"/>
                  <a:pt x="5709" y="1148"/>
                  <a:pt x="6310" y="425"/>
                </a:cubicBezTo>
                <a:cubicBezTo>
                  <a:pt x="6513" y="-214"/>
                  <a:pt x="6738" y="-143"/>
                  <a:pt x="6921" y="708"/>
                </a:cubicBezTo>
                <a:cubicBezTo>
                  <a:pt x="7536" y="2304"/>
                  <a:pt x="11153" y="8474"/>
                  <a:pt x="10000" y="10000"/>
                </a:cubicBezTo>
                <a:lnTo>
                  <a:pt x="0" y="9867"/>
                </a:lnTo>
                <a:close/>
              </a:path>
            </a:pathLst>
          </a:custGeom>
          <a:gradFill flip="none" rotWithShape="1">
            <a:gsLst>
              <a:gs pos="0">
                <a:srgbClr val="354C75"/>
              </a:gs>
              <a:gs pos="100000">
                <a:srgbClr val="2C3B5A"/>
              </a:gs>
            </a:gsLst>
            <a:lin ang="2700000" scaled="1"/>
            <a:tileRect/>
          </a:gra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995778" y="1403649"/>
            <a:ext cx="870849" cy="218258"/>
            <a:chOff x="575579" y="2484388"/>
            <a:chExt cx="1927578" cy="481258"/>
          </a:xfrm>
        </p:grpSpPr>
        <p:sp>
          <p:nvSpPr>
            <p:cNvPr id="17" name="Freeform 9"/>
            <p:cNvSpPr/>
            <p:nvPr/>
          </p:nvSpPr>
          <p:spPr bwMode="auto">
            <a:xfrm>
              <a:off x="1380222" y="2492027"/>
              <a:ext cx="1122935" cy="432878"/>
            </a:xfrm>
            <a:custGeom>
              <a:avLst/>
              <a:gdLst>
                <a:gd name="T0" fmla="*/ 745 w 745"/>
                <a:gd name="T1" fmla="*/ 173 h 285"/>
                <a:gd name="T2" fmla="*/ 616 w 745"/>
                <a:gd name="T3" fmla="*/ 211 h 285"/>
                <a:gd name="T4" fmla="*/ 556 w 745"/>
                <a:gd name="T5" fmla="*/ 189 h 285"/>
                <a:gd name="T6" fmla="*/ 269 w 745"/>
                <a:gd name="T7" fmla="*/ 228 h 285"/>
                <a:gd name="T8" fmla="*/ 99 w 745"/>
                <a:gd name="T9" fmla="*/ 262 h 285"/>
                <a:gd name="T10" fmla="*/ 14 w 745"/>
                <a:gd name="T11" fmla="*/ 107 h 285"/>
                <a:gd name="T12" fmla="*/ 144 w 745"/>
                <a:gd name="T13" fmla="*/ 5 h 285"/>
                <a:gd name="T14" fmla="*/ 230 w 745"/>
                <a:gd name="T15" fmla="*/ 114 h 285"/>
                <a:gd name="T16" fmla="*/ 151 w 745"/>
                <a:gd name="T17" fmla="*/ 191 h 285"/>
                <a:gd name="T18" fmla="*/ 93 w 745"/>
                <a:gd name="T19" fmla="*/ 143 h 285"/>
                <a:gd name="T20" fmla="*/ 132 w 745"/>
                <a:gd name="T21" fmla="*/ 87 h 285"/>
                <a:gd name="T22" fmla="*/ 158 w 745"/>
                <a:gd name="T23" fmla="*/ 94 h 285"/>
                <a:gd name="T24" fmla="*/ 138 w 745"/>
                <a:gd name="T25" fmla="*/ 112 h 285"/>
                <a:gd name="T26" fmla="*/ 121 w 745"/>
                <a:gd name="T27" fmla="*/ 149 h 285"/>
                <a:gd name="T28" fmla="*/ 169 w 745"/>
                <a:gd name="T29" fmla="*/ 162 h 285"/>
                <a:gd name="T30" fmla="*/ 201 w 745"/>
                <a:gd name="T31" fmla="*/ 78 h 285"/>
                <a:gd name="T32" fmla="*/ 123 w 745"/>
                <a:gd name="T33" fmla="*/ 31 h 285"/>
                <a:gd name="T34" fmla="*/ 39 w 745"/>
                <a:gd name="T35" fmla="*/ 154 h 285"/>
                <a:gd name="T36" fmla="*/ 188 w 745"/>
                <a:gd name="T37" fmla="*/ 242 h 285"/>
                <a:gd name="T38" fmla="*/ 285 w 745"/>
                <a:gd name="T39" fmla="*/ 183 h 285"/>
                <a:gd name="T40" fmla="*/ 558 w 745"/>
                <a:gd name="T41" fmla="*/ 161 h 285"/>
                <a:gd name="T42" fmla="*/ 723 w 745"/>
                <a:gd name="T43" fmla="*/ 170 h 285"/>
                <a:gd name="T44" fmla="*/ 745 w 745"/>
                <a:gd name="T45" fmla="*/ 17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5" h="285">
                  <a:moveTo>
                    <a:pt x="745" y="173"/>
                  </a:moveTo>
                  <a:cubicBezTo>
                    <a:pt x="718" y="210"/>
                    <a:pt x="664" y="225"/>
                    <a:pt x="616" y="211"/>
                  </a:cubicBezTo>
                  <a:cubicBezTo>
                    <a:pt x="596" y="205"/>
                    <a:pt x="575" y="199"/>
                    <a:pt x="556" y="189"/>
                  </a:cubicBezTo>
                  <a:cubicBezTo>
                    <a:pt x="451" y="134"/>
                    <a:pt x="356" y="155"/>
                    <a:pt x="269" y="228"/>
                  </a:cubicBezTo>
                  <a:cubicBezTo>
                    <a:pt x="218" y="270"/>
                    <a:pt x="162" y="285"/>
                    <a:pt x="99" y="262"/>
                  </a:cubicBezTo>
                  <a:cubicBezTo>
                    <a:pt x="42" y="241"/>
                    <a:pt x="0" y="163"/>
                    <a:pt x="14" y="107"/>
                  </a:cubicBezTo>
                  <a:cubicBezTo>
                    <a:pt x="30" y="44"/>
                    <a:pt x="86" y="0"/>
                    <a:pt x="144" y="5"/>
                  </a:cubicBezTo>
                  <a:cubicBezTo>
                    <a:pt x="186" y="9"/>
                    <a:pt x="236" y="48"/>
                    <a:pt x="230" y="114"/>
                  </a:cubicBezTo>
                  <a:cubicBezTo>
                    <a:pt x="226" y="160"/>
                    <a:pt x="197" y="191"/>
                    <a:pt x="151" y="191"/>
                  </a:cubicBezTo>
                  <a:cubicBezTo>
                    <a:pt x="118" y="191"/>
                    <a:pt x="98" y="176"/>
                    <a:pt x="93" y="143"/>
                  </a:cubicBezTo>
                  <a:cubicBezTo>
                    <a:pt x="87" y="112"/>
                    <a:pt x="105" y="96"/>
                    <a:pt x="132" y="87"/>
                  </a:cubicBezTo>
                  <a:cubicBezTo>
                    <a:pt x="137" y="85"/>
                    <a:pt x="145" y="90"/>
                    <a:pt x="158" y="94"/>
                  </a:cubicBezTo>
                  <a:cubicBezTo>
                    <a:pt x="148" y="102"/>
                    <a:pt x="141" y="106"/>
                    <a:pt x="138" y="112"/>
                  </a:cubicBezTo>
                  <a:cubicBezTo>
                    <a:pt x="131" y="124"/>
                    <a:pt x="126" y="136"/>
                    <a:pt x="121" y="149"/>
                  </a:cubicBezTo>
                  <a:cubicBezTo>
                    <a:pt x="137" y="154"/>
                    <a:pt x="155" y="166"/>
                    <a:pt x="169" y="162"/>
                  </a:cubicBezTo>
                  <a:cubicBezTo>
                    <a:pt x="199" y="153"/>
                    <a:pt x="213" y="110"/>
                    <a:pt x="201" y="78"/>
                  </a:cubicBezTo>
                  <a:cubicBezTo>
                    <a:pt x="189" y="45"/>
                    <a:pt x="153" y="24"/>
                    <a:pt x="123" y="31"/>
                  </a:cubicBezTo>
                  <a:cubicBezTo>
                    <a:pt x="62" y="45"/>
                    <a:pt x="25" y="100"/>
                    <a:pt x="39" y="154"/>
                  </a:cubicBezTo>
                  <a:cubicBezTo>
                    <a:pt x="58" y="225"/>
                    <a:pt x="122" y="266"/>
                    <a:pt x="188" y="242"/>
                  </a:cubicBezTo>
                  <a:cubicBezTo>
                    <a:pt x="223" y="229"/>
                    <a:pt x="253" y="203"/>
                    <a:pt x="285" y="183"/>
                  </a:cubicBezTo>
                  <a:cubicBezTo>
                    <a:pt x="372" y="126"/>
                    <a:pt x="462" y="114"/>
                    <a:pt x="558" y="161"/>
                  </a:cubicBezTo>
                  <a:cubicBezTo>
                    <a:pt x="611" y="188"/>
                    <a:pt x="666" y="208"/>
                    <a:pt x="723" y="170"/>
                  </a:cubicBezTo>
                  <a:cubicBezTo>
                    <a:pt x="727" y="167"/>
                    <a:pt x="736" y="171"/>
                    <a:pt x="745" y="173"/>
                  </a:cubicBezTo>
                  <a:close/>
                </a:path>
              </a:pathLst>
            </a:custGeom>
            <a:solidFill>
              <a:srgbClr val="C7A1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575579" y="2484388"/>
              <a:ext cx="396592" cy="481258"/>
            </a:xfrm>
            <a:custGeom>
              <a:avLst/>
              <a:gdLst>
                <a:gd name="T0" fmla="*/ 150 w 263"/>
                <a:gd name="T1" fmla="*/ 99 h 317"/>
                <a:gd name="T2" fmla="*/ 114 w 263"/>
                <a:gd name="T3" fmla="*/ 144 h 317"/>
                <a:gd name="T4" fmla="*/ 138 w 263"/>
                <a:gd name="T5" fmla="*/ 169 h 317"/>
                <a:gd name="T6" fmla="*/ 192 w 263"/>
                <a:gd name="T7" fmla="*/ 145 h 317"/>
                <a:gd name="T8" fmla="*/ 167 w 263"/>
                <a:gd name="T9" fmla="*/ 45 h 317"/>
                <a:gd name="T10" fmla="*/ 60 w 263"/>
                <a:gd name="T11" fmla="*/ 68 h 317"/>
                <a:gd name="T12" fmla="*/ 63 w 263"/>
                <a:gd name="T13" fmla="*/ 214 h 317"/>
                <a:gd name="T14" fmla="*/ 220 w 263"/>
                <a:gd name="T15" fmla="*/ 235 h 317"/>
                <a:gd name="T16" fmla="*/ 255 w 263"/>
                <a:gd name="T17" fmla="*/ 213 h 317"/>
                <a:gd name="T18" fmla="*/ 263 w 263"/>
                <a:gd name="T19" fmla="*/ 220 h 317"/>
                <a:gd name="T20" fmla="*/ 254 w 263"/>
                <a:gd name="T21" fmla="*/ 241 h 317"/>
                <a:gd name="T22" fmla="*/ 9 w 263"/>
                <a:gd name="T23" fmla="*/ 157 h 317"/>
                <a:gd name="T24" fmla="*/ 67 w 263"/>
                <a:gd name="T25" fmla="*/ 30 h 317"/>
                <a:gd name="T26" fmla="*/ 187 w 263"/>
                <a:gd name="T27" fmla="*/ 27 h 317"/>
                <a:gd name="T28" fmla="*/ 224 w 263"/>
                <a:gd name="T29" fmla="*/ 139 h 317"/>
                <a:gd name="T30" fmla="*/ 150 w 263"/>
                <a:gd name="T31" fmla="*/ 196 h 317"/>
                <a:gd name="T32" fmla="*/ 89 w 263"/>
                <a:gd name="T33" fmla="*/ 152 h 317"/>
                <a:gd name="T34" fmla="*/ 120 w 263"/>
                <a:gd name="T35" fmla="*/ 96 h 317"/>
                <a:gd name="T36" fmla="*/ 150 w 263"/>
                <a:gd name="T37" fmla="*/ 9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" h="317">
                  <a:moveTo>
                    <a:pt x="150" y="99"/>
                  </a:moveTo>
                  <a:cubicBezTo>
                    <a:pt x="134" y="119"/>
                    <a:pt x="120" y="130"/>
                    <a:pt x="114" y="144"/>
                  </a:cubicBezTo>
                  <a:cubicBezTo>
                    <a:pt x="112" y="149"/>
                    <a:pt x="131" y="170"/>
                    <a:pt x="138" y="169"/>
                  </a:cubicBezTo>
                  <a:cubicBezTo>
                    <a:pt x="157" y="166"/>
                    <a:pt x="181" y="159"/>
                    <a:pt x="192" y="145"/>
                  </a:cubicBezTo>
                  <a:cubicBezTo>
                    <a:pt x="215" y="115"/>
                    <a:pt x="200" y="68"/>
                    <a:pt x="167" y="45"/>
                  </a:cubicBezTo>
                  <a:cubicBezTo>
                    <a:pt x="138" y="26"/>
                    <a:pt x="83" y="38"/>
                    <a:pt x="60" y="68"/>
                  </a:cubicBezTo>
                  <a:cubicBezTo>
                    <a:pt x="27" y="112"/>
                    <a:pt x="28" y="173"/>
                    <a:pt x="63" y="214"/>
                  </a:cubicBezTo>
                  <a:cubicBezTo>
                    <a:pt x="98" y="256"/>
                    <a:pt x="169" y="265"/>
                    <a:pt x="220" y="235"/>
                  </a:cubicBezTo>
                  <a:cubicBezTo>
                    <a:pt x="232" y="228"/>
                    <a:pt x="243" y="220"/>
                    <a:pt x="255" y="213"/>
                  </a:cubicBezTo>
                  <a:cubicBezTo>
                    <a:pt x="258" y="216"/>
                    <a:pt x="260" y="218"/>
                    <a:pt x="263" y="220"/>
                  </a:cubicBezTo>
                  <a:cubicBezTo>
                    <a:pt x="260" y="227"/>
                    <a:pt x="259" y="237"/>
                    <a:pt x="254" y="241"/>
                  </a:cubicBezTo>
                  <a:cubicBezTo>
                    <a:pt x="164" y="317"/>
                    <a:pt x="36" y="273"/>
                    <a:pt x="9" y="157"/>
                  </a:cubicBezTo>
                  <a:cubicBezTo>
                    <a:pt x="0" y="117"/>
                    <a:pt x="26" y="55"/>
                    <a:pt x="67" y="30"/>
                  </a:cubicBezTo>
                  <a:cubicBezTo>
                    <a:pt x="105" y="6"/>
                    <a:pt x="146" y="0"/>
                    <a:pt x="187" y="27"/>
                  </a:cubicBezTo>
                  <a:cubicBezTo>
                    <a:pt x="219" y="48"/>
                    <a:pt x="236" y="98"/>
                    <a:pt x="224" y="139"/>
                  </a:cubicBezTo>
                  <a:cubicBezTo>
                    <a:pt x="213" y="176"/>
                    <a:pt x="186" y="193"/>
                    <a:pt x="150" y="196"/>
                  </a:cubicBezTo>
                  <a:cubicBezTo>
                    <a:pt x="118" y="198"/>
                    <a:pt x="96" y="184"/>
                    <a:pt x="89" y="152"/>
                  </a:cubicBezTo>
                  <a:cubicBezTo>
                    <a:pt x="83" y="124"/>
                    <a:pt x="94" y="104"/>
                    <a:pt x="120" y="96"/>
                  </a:cubicBezTo>
                  <a:cubicBezTo>
                    <a:pt x="129" y="93"/>
                    <a:pt x="141" y="98"/>
                    <a:pt x="150" y="99"/>
                  </a:cubicBezTo>
                  <a:close/>
                </a:path>
              </a:pathLst>
            </a:custGeom>
            <a:solidFill>
              <a:srgbClr val="C7A1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976627" y="2485661"/>
              <a:ext cx="395956" cy="440517"/>
            </a:xfrm>
            <a:custGeom>
              <a:avLst/>
              <a:gdLst>
                <a:gd name="T0" fmla="*/ 145 w 263"/>
                <a:gd name="T1" fmla="*/ 104 h 290"/>
                <a:gd name="T2" fmla="*/ 116 w 263"/>
                <a:gd name="T3" fmla="*/ 144 h 290"/>
                <a:gd name="T4" fmla="*/ 136 w 263"/>
                <a:gd name="T5" fmla="*/ 168 h 290"/>
                <a:gd name="T6" fmla="*/ 193 w 263"/>
                <a:gd name="T7" fmla="*/ 147 h 290"/>
                <a:gd name="T8" fmla="*/ 186 w 263"/>
                <a:gd name="T9" fmla="*/ 56 h 290"/>
                <a:gd name="T10" fmla="*/ 84 w 263"/>
                <a:gd name="T11" fmla="*/ 49 h 290"/>
                <a:gd name="T12" fmla="*/ 55 w 263"/>
                <a:gd name="T13" fmla="*/ 194 h 290"/>
                <a:gd name="T14" fmla="*/ 203 w 263"/>
                <a:gd name="T15" fmla="*/ 242 h 290"/>
                <a:gd name="T16" fmla="*/ 263 w 263"/>
                <a:gd name="T17" fmla="*/ 220 h 290"/>
                <a:gd name="T18" fmla="*/ 249 w 263"/>
                <a:gd name="T19" fmla="*/ 246 h 290"/>
                <a:gd name="T20" fmla="*/ 54 w 263"/>
                <a:gd name="T21" fmla="*/ 238 h 290"/>
                <a:gd name="T22" fmla="*/ 42 w 263"/>
                <a:gd name="T23" fmla="*/ 53 h 290"/>
                <a:gd name="T24" fmla="*/ 160 w 263"/>
                <a:gd name="T25" fmla="*/ 13 h 290"/>
                <a:gd name="T26" fmla="*/ 232 w 263"/>
                <a:gd name="T27" fmla="*/ 120 h 290"/>
                <a:gd name="T28" fmla="*/ 171 w 263"/>
                <a:gd name="T29" fmla="*/ 191 h 290"/>
                <a:gd name="T30" fmla="*/ 106 w 263"/>
                <a:gd name="T31" fmla="*/ 175 h 290"/>
                <a:gd name="T32" fmla="*/ 101 w 263"/>
                <a:gd name="T33" fmla="*/ 108 h 290"/>
                <a:gd name="T34" fmla="*/ 147 w 263"/>
                <a:gd name="T35" fmla="*/ 93 h 290"/>
                <a:gd name="T36" fmla="*/ 145 w 263"/>
                <a:gd name="T37" fmla="*/ 10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" h="290">
                  <a:moveTo>
                    <a:pt x="145" y="104"/>
                  </a:moveTo>
                  <a:cubicBezTo>
                    <a:pt x="135" y="117"/>
                    <a:pt x="122" y="129"/>
                    <a:pt x="116" y="144"/>
                  </a:cubicBezTo>
                  <a:cubicBezTo>
                    <a:pt x="114" y="149"/>
                    <a:pt x="131" y="169"/>
                    <a:pt x="136" y="168"/>
                  </a:cubicBezTo>
                  <a:cubicBezTo>
                    <a:pt x="156" y="165"/>
                    <a:pt x="179" y="160"/>
                    <a:pt x="193" y="147"/>
                  </a:cubicBezTo>
                  <a:cubicBezTo>
                    <a:pt x="217" y="125"/>
                    <a:pt x="211" y="83"/>
                    <a:pt x="186" y="56"/>
                  </a:cubicBezTo>
                  <a:cubicBezTo>
                    <a:pt x="161" y="30"/>
                    <a:pt x="114" y="27"/>
                    <a:pt x="84" y="49"/>
                  </a:cubicBezTo>
                  <a:cubicBezTo>
                    <a:pt x="35" y="86"/>
                    <a:pt x="24" y="140"/>
                    <a:pt x="55" y="194"/>
                  </a:cubicBezTo>
                  <a:cubicBezTo>
                    <a:pt x="85" y="246"/>
                    <a:pt x="150" y="267"/>
                    <a:pt x="203" y="242"/>
                  </a:cubicBezTo>
                  <a:cubicBezTo>
                    <a:pt x="221" y="233"/>
                    <a:pt x="238" y="224"/>
                    <a:pt x="263" y="220"/>
                  </a:cubicBezTo>
                  <a:cubicBezTo>
                    <a:pt x="258" y="229"/>
                    <a:pt x="256" y="240"/>
                    <a:pt x="249" y="246"/>
                  </a:cubicBezTo>
                  <a:cubicBezTo>
                    <a:pt x="196" y="290"/>
                    <a:pt x="103" y="286"/>
                    <a:pt x="54" y="238"/>
                  </a:cubicBezTo>
                  <a:cubicBezTo>
                    <a:pt x="5" y="190"/>
                    <a:pt x="0" y="109"/>
                    <a:pt x="42" y="53"/>
                  </a:cubicBezTo>
                  <a:cubicBezTo>
                    <a:pt x="66" y="20"/>
                    <a:pt x="125" y="0"/>
                    <a:pt x="160" y="13"/>
                  </a:cubicBezTo>
                  <a:cubicBezTo>
                    <a:pt x="209" y="31"/>
                    <a:pt x="236" y="71"/>
                    <a:pt x="232" y="120"/>
                  </a:cubicBezTo>
                  <a:cubicBezTo>
                    <a:pt x="228" y="157"/>
                    <a:pt x="203" y="182"/>
                    <a:pt x="171" y="191"/>
                  </a:cubicBezTo>
                  <a:cubicBezTo>
                    <a:pt x="152" y="196"/>
                    <a:pt x="124" y="187"/>
                    <a:pt x="106" y="175"/>
                  </a:cubicBezTo>
                  <a:cubicBezTo>
                    <a:pt x="80" y="158"/>
                    <a:pt x="84" y="129"/>
                    <a:pt x="101" y="108"/>
                  </a:cubicBezTo>
                  <a:cubicBezTo>
                    <a:pt x="109" y="97"/>
                    <a:pt x="131" y="97"/>
                    <a:pt x="147" y="93"/>
                  </a:cubicBezTo>
                  <a:cubicBezTo>
                    <a:pt x="146" y="96"/>
                    <a:pt x="145" y="100"/>
                    <a:pt x="145" y="104"/>
                  </a:cubicBezTo>
                  <a:close/>
                </a:path>
              </a:pathLst>
            </a:custGeom>
            <a:solidFill>
              <a:srgbClr val="C7A1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中国风格(01)_04"/>
          <p:cNvPicPr>
            <a:picLocks noChangeAspect="1"/>
          </p:cNvPicPr>
          <p:nvPr/>
        </p:nvPicPr>
        <p:blipFill>
          <a:blip r:embed="rId3"/>
          <a:srcRect b="11112"/>
          <a:stretch>
            <a:fillRect/>
          </a:stretch>
        </p:blipFill>
        <p:spPr>
          <a:xfrm>
            <a:off x="0" y="19116"/>
            <a:ext cx="12192000" cy="6908165"/>
          </a:xfrm>
          <a:prstGeom prst="rect">
            <a:avLst/>
          </a:prstGeom>
        </p:spPr>
      </p:pic>
      <p:pic>
        <p:nvPicPr>
          <p:cNvPr id="11" name="图片 10" descr="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350" y="381000"/>
            <a:ext cx="554990" cy="50038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58165" y="516890"/>
            <a:ext cx="1489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  <a:sym typeface="+mn-ea"/>
              </a:rPr>
              <a:t>反思总结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27505" y="1964054"/>
            <a:ext cx="4697730" cy="2980055"/>
            <a:chOff x="2607" y="3096"/>
            <a:chExt cx="7398" cy="4693"/>
          </a:xfrm>
          <a:solidFill>
            <a:srgbClr val="2D4968"/>
          </a:solidFill>
        </p:grpSpPr>
        <p:sp>
          <p:nvSpPr>
            <p:cNvPr id="7" name="圆角矩形 6"/>
            <p:cNvSpPr/>
            <p:nvPr/>
          </p:nvSpPr>
          <p:spPr>
            <a:xfrm rot="2700000">
              <a:off x="2607" y="4522"/>
              <a:ext cx="1757" cy="1757"/>
            </a:xfrm>
            <a:prstGeom prst="roundRect">
              <a:avLst>
                <a:gd name="adj" fmla="val 6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rot="2700000">
              <a:off x="4113" y="6033"/>
              <a:ext cx="1757" cy="1757"/>
            </a:xfrm>
            <a:prstGeom prst="roundRect">
              <a:avLst>
                <a:gd name="adj" fmla="val 6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700000">
              <a:off x="4113" y="3096"/>
              <a:ext cx="1757" cy="1757"/>
            </a:xfrm>
            <a:prstGeom prst="roundRect">
              <a:avLst>
                <a:gd name="adj" fmla="val 6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700000">
              <a:off x="6089" y="3442"/>
              <a:ext cx="3916" cy="3916"/>
            </a:xfrm>
            <a:prstGeom prst="roundRect">
              <a:avLst>
                <a:gd name="adj" fmla="val 6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bangong-mubia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585" y="2752090"/>
            <a:ext cx="1353820" cy="1353820"/>
          </a:xfrm>
          <a:prstGeom prst="rect">
            <a:avLst/>
          </a:prstGeom>
        </p:spPr>
      </p:pic>
      <p:pic>
        <p:nvPicPr>
          <p:cNvPr id="12" name="图片 11" descr="gongzu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565" y="3202940"/>
            <a:ext cx="452755" cy="452755"/>
          </a:xfrm>
          <a:prstGeom prst="rect">
            <a:avLst/>
          </a:prstGeom>
        </p:spPr>
      </p:pic>
      <p:pic>
        <p:nvPicPr>
          <p:cNvPr id="13" name="图片 12" descr="bangong-huiba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875" y="2297430"/>
            <a:ext cx="452755" cy="452755"/>
          </a:xfrm>
          <a:prstGeom prst="rect">
            <a:avLst/>
          </a:prstGeom>
        </p:spPr>
      </p:pic>
      <p:pic>
        <p:nvPicPr>
          <p:cNvPr id="14" name="图片 13" descr="gongzuotai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6875" y="4162425"/>
            <a:ext cx="452755" cy="45275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461250" y="1116625"/>
            <a:ext cx="3109595" cy="2356574"/>
            <a:chOff x="12774" y="3592"/>
            <a:chExt cx="4897" cy="3540"/>
          </a:xfrm>
        </p:grpSpPr>
        <p:grpSp>
          <p:nvGrpSpPr>
            <p:cNvPr id="50" name="组合 49"/>
            <p:cNvGrpSpPr/>
            <p:nvPr/>
          </p:nvGrpSpPr>
          <p:grpSpPr>
            <a:xfrm>
              <a:off x="12774" y="5864"/>
              <a:ext cx="4897" cy="1268"/>
              <a:chOff x="12433" y="5276"/>
              <a:chExt cx="4897" cy="1268"/>
            </a:xfrm>
          </p:grpSpPr>
          <p:sp>
            <p:nvSpPr>
              <p:cNvPr id="47" name="TextBox 10"/>
              <p:cNvSpPr txBox="1"/>
              <p:nvPr/>
            </p:nvSpPr>
            <p:spPr>
              <a:xfrm>
                <a:off x="12433" y="5276"/>
                <a:ext cx="2230" cy="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+mn-ea"/>
                    <a:sym typeface="+mn-lt"/>
                  </a:rPr>
                  <a:t>网络结构</a:t>
                </a:r>
                <a:endParaRPr lang="zh-CN" altLang="en-US" sz="2000" b="1" dirty="0">
                  <a:solidFill>
                    <a:srgbClr val="2D4968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10"/>
              <p:cNvSpPr txBox="1"/>
              <p:nvPr/>
            </p:nvSpPr>
            <p:spPr>
              <a:xfrm>
                <a:off x="12443" y="5970"/>
                <a:ext cx="4887" cy="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dirty="0" err="1">
                    <a:solidFill>
                      <a:schemeClr val="tx1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AlexNet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、</a:t>
                </a:r>
                <a:r>
                  <a:rPr lang="en-US" altLang="zh-CN" sz="1600" dirty="0" err="1">
                    <a:solidFill>
                      <a:schemeClr val="tx1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VGGNet</a:t>
                </a:r>
                <a:endParaRPr lang="zh-CN" altLang="en-US" sz="1600" dirty="0">
                  <a:solidFill>
                    <a:schemeClr val="tx1"/>
                  </a:solidFill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2774" y="3592"/>
              <a:ext cx="4561" cy="1287"/>
              <a:chOff x="12433" y="5264"/>
              <a:chExt cx="4561" cy="1287"/>
            </a:xfrm>
          </p:grpSpPr>
          <p:sp>
            <p:nvSpPr>
              <p:cNvPr id="52" name="TextBox 10"/>
              <p:cNvSpPr txBox="1"/>
              <p:nvPr/>
            </p:nvSpPr>
            <p:spPr>
              <a:xfrm>
                <a:off x="12433" y="5264"/>
                <a:ext cx="2230" cy="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+mn-ea"/>
                    <a:sym typeface="+mn-lt"/>
                  </a:rPr>
                  <a:t>卷积计算</a:t>
                </a:r>
              </a:p>
            </p:txBody>
          </p:sp>
          <p:sp>
            <p:nvSpPr>
              <p:cNvPr id="53" name="TextBox 10"/>
              <p:cNvSpPr txBox="1"/>
              <p:nvPr/>
            </p:nvSpPr>
            <p:spPr>
              <a:xfrm>
                <a:off x="12433" y="5977"/>
                <a:ext cx="4561" cy="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特征提取，</a:t>
                </a:r>
                <a:r>
                  <a:rPr lang="en-US" altLang="zh-CN" sz="1600" dirty="0" err="1"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cbapd</a:t>
                </a:r>
                <a:endParaRPr lang="zh-CN" altLang="en-US" sz="1600" dirty="0">
                  <a:solidFill>
                    <a:schemeClr val="tx1"/>
                  </a:solidFill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24742BF5-78F8-4441-89AB-D55FE1A3D0F2}"/>
              </a:ext>
            </a:extLst>
          </p:cNvPr>
          <p:cNvSpPr txBox="1"/>
          <p:nvPr/>
        </p:nvSpPr>
        <p:spPr>
          <a:xfrm>
            <a:off x="7487138" y="3985495"/>
            <a:ext cx="306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D4968"/>
                </a:solidFill>
                <a:latin typeface="汉仪中简黑简" panose="00020600040101010101" charset="-122"/>
                <a:ea typeface="汉仪中简黑简" panose="00020600040101010101" charset="-122"/>
              </a:rPr>
              <a:t>代码实现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C7888EC3-9689-4F54-933D-87268EC4D4BD}"/>
              </a:ext>
            </a:extLst>
          </p:cNvPr>
          <p:cNvSpPr txBox="1"/>
          <p:nvPr/>
        </p:nvSpPr>
        <p:spPr>
          <a:xfrm>
            <a:off x="7461250" y="5568282"/>
            <a:ext cx="3091033" cy="34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pitchFamily="34" charset="-122"/>
                <a:sym typeface="+mn-ea"/>
              </a:rPr>
              <a:t> 过拟合</a:t>
            </a:r>
            <a:endParaRPr lang="zh-CN" altLang="en-US" sz="1400" dirty="0">
              <a:solidFill>
                <a:schemeClr val="tx1"/>
              </a:solidFill>
              <a:latin typeface="汉仪中简黑简" panose="00020600040101010101" charset="-122"/>
              <a:ea typeface="汉仪中简黑简" panose="00020600040101010101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F313E69-E8D8-4931-BA22-88D0D5B4E594}"/>
              </a:ext>
            </a:extLst>
          </p:cNvPr>
          <p:cNvSpPr txBox="1"/>
          <p:nvPr/>
        </p:nvSpPr>
        <p:spPr>
          <a:xfrm>
            <a:off x="7464183" y="5093446"/>
            <a:ext cx="306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D4968"/>
                </a:solidFill>
                <a:latin typeface="汉仪中简黑简" panose="00020600040101010101" charset="-122"/>
                <a:ea typeface="汉仪中简黑简" panose="00020600040101010101" charset="-122"/>
              </a:rPr>
              <a:t>实验过程与结果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0C5473C9-4DB5-4847-8840-27F3C7B7C370}"/>
              </a:ext>
            </a:extLst>
          </p:cNvPr>
          <p:cNvSpPr txBox="1"/>
          <p:nvPr/>
        </p:nvSpPr>
        <p:spPr>
          <a:xfrm>
            <a:off x="7494123" y="4410792"/>
            <a:ext cx="2689225" cy="34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pitchFamily="34" charset="-122"/>
                <a:sym typeface="+mn-ea"/>
              </a:rPr>
              <a:t>类</a:t>
            </a:r>
            <a:r>
              <a:rPr lang="en-US" altLang="zh-CN" sz="140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pitchFamily="34" charset="-122"/>
                <a:sym typeface="+mn-ea"/>
              </a:rPr>
              <a:t>class</a:t>
            </a: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pitchFamily="34" charset="-122"/>
                <a:sym typeface="+mn-ea"/>
              </a:rPr>
              <a:t>搭建卷积神经网络</a:t>
            </a:r>
            <a:endParaRPr lang="zh-CN" altLang="en-US" sz="1400" dirty="0">
              <a:solidFill>
                <a:schemeClr val="tx1"/>
              </a:solidFill>
              <a:latin typeface="汉仪中简黑简" panose="00020600040101010101" charset="-122"/>
              <a:ea typeface="汉仪中简黑简" panose="00020600040101010101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5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中国风格(01)_04"/>
          <p:cNvPicPr>
            <a:picLocks noChangeAspect="1"/>
          </p:cNvPicPr>
          <p:nvPr/>
        </p:nvPicPr>
        <p:blipFill>
          <a:blip r:embed="rId3"/>
          <a:srcRect b="11112"/>
          <a:stretch>
            <a:fillRect/>
          </a:stretch>
        </p:blipFill>
        <p:spPr>
          <a:xfrm>
            <a:off x="0" y="0"/>
            <a:ext cx="12192000" cy="69081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66850" y="1275080"/>
            <a:ext cx="189738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 rot="5400000">
            <a:off x="1557655" y="3376930"/>
            <a:ext cx="2727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</a:rPr>
              <a:t>CONTENTS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135120" y="2275840"/>
            <a:ext cx="2573655" cy="1880235"/>
            <a:chOff x="6591" y="1734"/>
            <a:chExt cx="4053" cy="2961"/>
          </a:xfrm>
        </p:grpSpPr>
        <p:sp>
          <p:nvSpPr>
            <p:cNvPr id="47" name="椭圆 46"/>
            <p:cNvSpPr/>
            <p:nvPr/>
          </p:nvSpPr>
          <p:spPr>
            <a:xfrm>
              <a:off x="6591" y="1896"/>
              <a:ext cx="809" cy="809"/>
            </a:xfrm>
            <a:prstGeom prst="ellipse">
              <a:avLst/>
            </a:prstGeom>
            <a:solidFill>
              <a:srgbClr val="2D4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rgbClr val="2D4968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6625" y="1985"/>
              <a:ext cx="740" cy="6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</a:rPr>
                <a:t>01</a:t>
              </a:r>
            </a:p>
          </p:txBody>
        </p:sp>
        <p:sp>
          <p:nvSpPr>
            <p:cNvPr id="59" name="椭圆 58"/>
            <p:cNvSpPr/>
            <p:nvPr/>
          </p:nvSpPr>
          <p:spPr>
            <a:xfrm>
              <a:off x="6591" y="3758"/>
              <a:ext cx="809" cy="809"/>
            </a:xfrm>
            <a:prstGeom prst="ellipse">
              <a:avLst/>
            </a:prstGeom>
            <a:solidFill>
              <a:srgbClr val="2D4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rgbClr val="2D4968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6625" y="3848"/>
              <a:ext cx="740" cy="6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</a:rPr>
                <a:t>02</a:t>
              </a: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7614" y="1734"/>
              <a:ext cx="3030" cy="826"/>
              <a:chOff x="14364" y="3627"/>
              <a:chExt cx="3030" cy="826"/>
            </a:xfrm>
          </p:grpSpPr>
          <p:sp>
            <p:nvSpPr>
              <p:cNvPr id="72" name="TextBox 2"/>
              <p:cNvSpPr txBox="1"/>
              <p:nvPr/>
            </p:nvSpPr>
            <p:spPr>
              <a:xfrm>
                <a:off x="14364" y="3627"/>
                <a:ext cx="281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endParaRPr lang="zh-CN" altLang="en-US" sz="2000" b="1" dirty="0">
                  <a:solidFill>
                    <a:srgbClr val="2D4968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76" name="TextBox 18"/>
              <p:cNvSpPr txBox="1"/>
              <p:nvPr/>
            </p:nvSpPr>
            <p:spPr>
              <a:xfrm>
                <a:off x="14394" y="3726"/>
                <a:ext cx="3000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spc="150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学习路线</a:t>
                </a:r>
                <a:endParaRPr lang="en-US" altLang="zh-CN" sz="2400" spc="150" dirty="0">
                  <a:solidFill>
                    <a:srgbClr val="2D4968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7614" y="3865"/>
              <a:ext cx="3006" cy="830"/>
              <a:chOff x="14364" y="5385"/>
              <a:chExt cx="3006" cy="830"/>
            </a:xfrm>
          </p:grpSpPr>
          <p:sp>
            <p:nvSpPr>
              <p:cNvPr id="74" name="TextBox 23"/>
              <p:cNvSpPr txBox="1"/>
              <p:nvPr/>
            </p:nvSpPr>
            <p:spPr>
              <a:xfrm>
                <a:off x="14364" y="5385"/>
                <a:ext cx="281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学习词嵌入</a:t>
                </a:r>
              </a:p>
            </p:txBody>
          </p:sp>
          <p:sp>
            <p:nvSpPr>
              <p:cNvPr id="77" name="TextBox 26"/>
              <p:cNvSpPr txBox="1"/>
              <p:nvPr/>
            </p:nvSpPr>
            <p:spPr>
              <a:xfrm>
                <a:off x="14418" y="5781"/>
                <a:ext cx="295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endParaRPr lang="en-US" altLang="zh-CN" sz="1200" spc="150" dirty="0">
                  <a:solidFill>
                    <a:srgbClr val="2D4968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7245985" y="2360491"/>
            <a:ext cx="2551430" cy="1696720"/>
            <a:chOff x="6591" y="5621"/>
            <a:chExt cx="4018" cy="2672"/>
          </a:xfrm>
        </p:grpSpPr>
        <p:grpSp>
          <p:nvGrpSpPr>
            <p:cNvPr id="61" name="组合 60"/>
            <p:cNvGrpSpPr/>
            <p:nvPr/>
          </p:nvGrpSpPr>
          <p:grpSpPr>
            <a:xfrm>
              <a:off x="6591" y="5621"/>
              <a:ext cx="809" cy="809"/>
              <a:chOff x="808883" y="1158517"/>
              <a:chExt cx="413129" cy="413129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2" name="椭圆 61"/>
              <p:cNvSpPr/>
              <p:nvPr/>
            </p:nvSpPr>
            <p:spPr>
              <a:xfrm>
                <a:off x="808883" y="1158517"/>
                <a:ext cx="413129" cy="413129"/>
              </a:xfrm>
              <a:prstGeom prst="ellipse">
                <a:avLst/>
              </a:prstGeom>
              <a:solidFill>
                <a:srgbClr val="2D4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i="0" u="none" strike="noStrike" kern="1200" cap="none" spc="0" normalizeH="0" baseline="0" noProof="0">
                  <a:ln>
                    <a:noFill/>
                  </a:ln>
                  <a:solidFill>
                    <a:srgbClr val="2D4968"/>
                  </a:solidFill>
                  <a:effectLst/>
                  <a:uLnTx/>
                  <a:uFillTx/>
                  <a:latin typeface="+mj-lt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 bwMode="auto">
              <a:xfrm>
                <a:off x="826476" y="1211748"/>
                <a:ext cx="377941" cy="3217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微软雅黑" panose="020B0503020204020204" pitchFamily="34" charset="-122"/>
                    <a:cs typeface="+mn-cs"/>
                  </a:rPr>
                  <a:t>03</a:t>
                </a: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6591" y="7484"/>
              <a:ext cx="809" cy="809"/>
              <a:chOff x="808883" y="1158517"/>
              <a:chExt cx="413129" cy="413129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5" name="椭圆 64"/>
              <p:cNvSpPr/>
              <p:nvPr/>
            </p:nvSpPr>
            <p:spPr>
              <a:xfrm>
                <a:off x="808883" y="1158517"/>
                <a:ext cx="413129" cy="413129"/>
              </a:xfrm>
              <a:prstGeom prst="ellipse">
                <a:avLst/>
              </a:prstGeom>
              <a:solidFill>
                <a:srgbClr val="2D4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i="0" u="none" strike="noStrike" kern="1200" cap="none" spc="0" normalizeH="0" baseline="0" noProof="0">
                  <a:ln>
                    <a:noFill/>
                  </a:ln>
                  <a:solidFill>
                    <a:srgbClr val="2D4968"/>
                  </a:solidFill>
                  <a:effectLst/>
                  <a:uLnTx/>
                  <a:uFillTx/>
                  <a:latin typeface="+mj-lt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 bwMode="auto">
              <a:xfrm>
                <a:off x="826476" y="1210032"/>
                <a:ext cx="377941" cy="3217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微软雅黑" panose="020B0503020204020204" pitchFamily="34" charset="-122"/>
                    <a:cs typeface="+mn-cs"/>
                  </a:rPr>
                  <a:t>04</a:t>
                </a: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7614" y="5621"/>
              <a:ext cx="2995" cy="946"/>
              <a:chOff x="14364" y="6767"/>
              <a:chExt cx="2995" cy="946"/>
            </a:xfrm>
          </p:grpSpPr>
          <p:sp>
            <p:nvSpPr>
              <p:cNvPr id="75" name="TextBox 25"/>
              <p:cNvSpPr txBox="1"/>
              <p:nvPr/>
            </p:nvSpPr>
            <p:spPr>
              <a:xfrm>
                <a:off x="14364" y="6767"/>
                <a:ext cx="2872" cy="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文本分类流程</a:t>
                </a:r>
              </a:p>
            </p:txBody>
          </p:sp>
          <p:sp>
            <p:nvSpPr>
              <p:cNvPr id="78" name="TextBox 27"/>
              <p:cNvSpPr txBox="1"/>
              <p:nvPr/>
            </p:nvSpPr>
            <p:spPr>
              <a:xfrm>
                <a:off x="14407" y="7279"/>
                <a:ext cx="295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endParaRPr lang="en-US" altLang="zh-CN" sz="1200" spc="150" dirty="0">
                  <a:solidFill>
                    <a:srgbClr val="2D4968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73" name="TextBox 22"/>
            <p:cNvSpPr txBox="1"/>
            <p:nvPr/>
          </p:nvSpPr>
          <p:spPr>
            <a:xfrm>
              <a:off x="7614" y="7618"/>
              <a:ext cx="2816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2D4968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卷积神经网络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.jpg"/>
          <p:cNvPicPr>
            <a:picLocks noChangeAspect="1"/>
          </p:cNvPicPr>
          <p:nvPr/>
        </p:nvPicPr>
        <p:blipFill>
          <a:blip r:embed="rId3"/>
          <a:srcRect l="776"/>
          <a:stretch>
            <a:fillRect/>
          </a:stretch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pic>
        <p:nvPicPr>
          <p:cNvPr id="11" name="图片 10" descr="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0150" y="1079500"/>
            <a:ext cx="1447165" cy="13042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15046" y="1385570"/>
            <a:ext cx="13589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solidFill>
                  <a:srgbClr val="2D4968"/>
                </a:solidFill>
                <a:latin typeface="汉仪中简黑简" panose="00020600040101010101" charset="-122"/>
                <a:ea typeface="汉仪中简黑简" panose="00020600040101010101" charset="-122"/>
              </a:rPr>
              <a:t>壹</a:t>
            </a:r>
          </a:p>
        </p:txBody>
      </p:sp>
      <p:sp>
        <p:nvSpPr>
          <p:cNvPr id="72" name="TextBox 2"/>
          <p:cNvSpPr txBox="1"/>
          <p:nvPr/>
        </p:nvSpPr>
        <p:spPr>
          <a:xfrm>
            <a:off x="4584065" y="2920365"/>
            <a:ext cx="3021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</a:rPr>
              <a:t>学习路线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中国风格(01)_04"/>
          <p:cNvPicPr>
            <a:picLocks noChangeAspect="1"/>
          </p:cNvPicPr>
          <p:nvPr/>
        </p:nvPicPr>
        <p:blipFill>
          <a:blip r:embed="rId3"/>
          <a:srcRect b="11112"/>
          <a:stretch>
            <a:fillRect/>
          </a:stretch>
        </p:blipFill>
        <p:spPr>
          <a:xfrm>
            <a:off x="0" y="-32581"/>
            <a:ext cx="12192000" cy="6908165"/>
          </a:xfrm>
          <a:prstGeom prst="rect">
            <a:avLst/>
          </a:prstGeom>
        </p:spPr>
      </p:pic>
      <p:pic>
        <p:nvPicPr>
          <p:cNvPr id="11" name="图片 10" descr="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350" y="381000"/>
            <a:ext cx="554990" cy="50038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58165" y="516890"/>
            <a:ext cx="1489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</a:rPr>
              <a:t>学习概况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373912" y="2026920"/>
            <a:ext cx="4411980" cy="2366010"/>
            <a:chOff x="8956" y="2055"/>
            <a:chExt cx="6948" cy="3726"/>
          </a:xfrm>
        </p:grpSpPr>
        <p:grpSp>
          <p:nvGrpSpPr>
            <p:cNvPr id="27" name="组合 26"/>
            <p:cNvGrpSpPr/>
            <p:nvPr/>
          </p:nvGrpSpPr>
          <p:grpSpPr>
            <a:xfrm>
              <a:off x="8956" y="2055"/>
              <a:ext cx="6948" cy="1616"/>
              <a:chOff x="8956" y="1677"/>
              <a:chExt cx="6948" cy="161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956" y="1677"/>
                <a:ext cx="1616" cy="1616"/>
                <a:chOff x="2699" y="3376"/>
                <a:chExt cx="1616" cy="1616"/>
              </a:xfrm>
            </p:grpSpPr>
            <p:sp>
              <p:nvSpPr>
                <p:cNvPr id="26" name="流程图: 接点 25"/>
                <p:cNvSpPr/>
                <p:nvPr/>
              </p:nvSpPr>
              <p:spPr>
                <a:xfrm flipH="1" flipV="1">
                  <a:off x="2699" y="3376"/>
                  <a:ext cx="1616" cy="1616"/>
                </a:xfrm>
                <a:prstGeom prst="flowChartConnector">
                  <a:avLst/>
                </a:prstGeom>
                <a:solidFill>
                  <a:srgbClr val="2D49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2D4968"/>
                    </a:solidFill>
                  </a:endParaRPr>
                </a:p>
              </p:txBody>
            </p:sp>
            <p:pic>
              <p:nvPicPr>
                <p:cNvPr id="12" name="图片 11" descr="bango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75" y="3850"/>
                  <a:ext cx="667" cy="667"/>
                </a:xfrm>
                <a:prstGeom prst="rect">
                  <a:avLst/>
                </a:prstGeom>
              </p:spPr>
            </p:pic>
          </p:grpSp>
          <p:grpSp>
            <p:nvGrpSpPr>
              <p:cNvPr id="15" name="组合 14"/>
              <p:cNvGrpSpPr/>
              <p:nvPr/>
            </p:nvGrpSpPr>
            <p:grpSpPr>
              <a:xfrm>
                <a:off x="11082" y="1775"/>
                <a:ext cx="4822" cy="1517"/>
                <a:chOff x="9713" y="2714"/>
                <a:chExt cx="4822" cy="1517"/>
              </a:xfrm>
            </p:grpSpPr>
            <p:sp>
              <p:nvSpPr>
                <p:cNvPr id="20" name="TextBox 10"/>
                <p:cNvSpPr txBox="1"/>
                <p:nvPr/>
              </p:nvSpPr>
              <p:spPr>
                <a:xfrm>
                  <a:off x="9713" y="3365"/>
                  <a:ext cx="4822" cy="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汉仪中简黑简" panose="00020600040101010101" charset="-122"/>
                      <a:ea typeface="汉仪中简黑简" panose="00020600040101010101" charset="-122"/>
                      <a:cs typeface="微软雅黑" panose="020B0503020204020204" pitchFamily="34" charset="-122"/>
                      <a:sym typeface="+mn-ea"/>
                    </a:rPr>
                    <a:t>什么是神经网络以及神经网络是如何工作的？</a:t>
                  </a: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9713" y="2714"/>
                  <a:ext cx="4822" cy="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rgbClr val="2D4968"/>
                      </a:solidFill>
                      <a:latin typeface="汉仪中简黑简" panose="00020600040101010101" charset="-122"/>
                      <a:ea typeface="汉仪中简黑简" panose="00020600040101010101" charset="-122"/>
                    </a:rPr>
                    <a:t>认识深度学习</a:t>
                  </a: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8956" y="4165"/>
              <a:ext cx="6948" cy="1616"/>
              <a:chOff x="8956" y="4165"/>
              <a:chExt cx="6948" cy="161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956" y="4165"/>
                <a:ext cx="1616" cy="1616"/>
                <a:chOff x="8882" y="3376"/>
                <a:chExt cx="1616" cy="1616"/>
              </a:xfrm>
            </p:grpSpPr>
            <p:sp>
              <p:nvSpPr>
                <p:cNvPr id="48" name="流程图: 接点 47"/>
                <p:cNvSpPr/>
                <p:nvPr/>
              </p:nvSpPr>
              <p:spPr>
                <a:xfrm flipH="1" flipV="1">
                  <a:off x="8882" y="3376"/>
                  <a:ext cx="1616" cy="1616"/>
                </a:xfrm>
                <a:prstGeom prst="flowChartConnector">
                  <a:avLst/>
                </a:prstGeom>
                <a:solidFill>
                  <a:srgbClr val="2D49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2D4968"/>
                    </a:solidFill>
                  </a:endParaRPr>
                </a:p>
              </p:txBody>
            </p:sp>
            <p:pic>
              <p:nvPicPr>
                <p:cNvPr id="13" name="图片 12" descr="bangong-shangchuan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57" y="3793"/>
                  <a:ext cx="667" cy="667"/>
                </a:xfrm>
                <a:prstGeom prst="rect">
                  <a:avLst/>
                </a:prstGeom>
              </p:spPr>
            </p:pic>
          </p:grpSp>
          <p:grpSp>
            <p:nvGrpSpPr>
              <p:cNvPr id="16" name="组合 15"/>
              <p:cNvGrpSpPr/>
              <p:nvPr/>
            </p:nvGrpSpPr>
            <p:grpSpPr>
              <a:xfrm>
                <a:off x="11082" y="4286"/>
                <a:ext cx="4822" cy="1494"/>
                <a:chOff x="9713" y="2737"/>
                <a:chExt cx="4822" cy="1494"/>
              </a:xfrm>
            </p:grpSpPr>
            <p:sp>
              <p:nvSpPr>
                <p:cNvPr id="17" name="TextBox 10"/>
                <p:cNvSpPr txBox="1"/>
                <p:nvPr/>
              </p:nvSpPr>
              <p:spPr>
                <a:xfrm>
                  <a:off x="9713" y="3365"/>
                  <a:ext cx="4822" cy="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汉仪中简黑简" panose="00020600040101010101" charset="-122"/>
                      <a:ea typeface="汉仪中简黑简" panose="00020600040101010101" charset="-122"/>
                      <a:cs typeface="微软雅黑" panose="020B0503020204020204" pitchFamily="34" charset="-122"/>
                      <a:sym typeface="+mn-ea"/>
                    </a:rPr>
                    <a:t>数据预处理、词嵌入、特征提取、文本分类器</a:t>
                  </a: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9713" y="2737"/>
                  <a:ext cx="3522" cy="6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rgbClr val="2D4968"/>
                      </a:solidFill>
                      <a:latin typeface="汉仪中简黑简" panose="00020600040101010101" charset="-122"/>
                      <a:ea typeface="汉仪中简黑简" panose="00020600040101010101" charset="-122"/>
                    </a:rPr>
                    <a:t>了解文本分类流程</a:t>
                  </a:r>
                </a:p>
              </p:txBody>
            </p:sp>
          </p:grpSp>
        </p:grpSp>
      </p:grpSp>
      <p:grpSp>
        <p:nvGrpSpPr>
          <p:cNvPr id="29" name="组合 28"/>
          <p:cNvGrpSpPr/>
          <p:nvPr/>
        </p:nvGrpSpPr>
        <p:grpSpPr>
          <a:xfrm>
            <a:off x="6531610" y="2026920"/>
            <a:ext cx="4286250" cy="2366010"/>
            <a:chOff x="8956" y="2055"/>
            <a:chExt cx="6750" cy="3726"/>
          </a:xfrm>
        </p:grpSpPr>
        <p:grpSp>
          <p:nvGrpSpPr>
            <p:cNvPr id="30" name="组合 29"/>
            <p:cNvGrpSpPr/>
            <p:nvPr/>
          </p:nvGrpSpPr>
          <p:grpSpPr>
            <a:xfrm>
              <a:off x="8956" y="2055"/>
              <a:ext cx="6750" cy="1616"/>
              <a:chOff x="8956" y="1677"/>
              <a:chExt cx="6750" cy="1616"/>
            </a:xfrm>
          </p:grpSpPr>
          <p:sp>
            <p:nvSpPr>
              <p:cNvPr id="33" name="流程图: 接点 25"/>
              <p:cNvSpPr/>
              <p:nvPr/>
            </p:nvSpPr>
            <p:spPr>
              <a:xfrm flipH="1" flipV="1">
                <a:off x="8956" y="1677"/>
                <a:ext cx="1616" cy="1616"/>
              </a:xfrm>
              <a:prstGeom prst="flowChartConnector">
                <a:avLst/>
              </a:prstGeom>
              <a:solidFill>
                <a:srgbClr val="2D4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4968"/>
                  </a:solidFill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11082" y="1798"/>
                <a:ext cx="4624" cy="1116"/>
                <a:chOff x="9713" y="2737"/>
                <a:chExt cx="4624" cy="1116"/>
              </a:xfrm>
            </p:grpSpPr>
            <p:sp>
              <p:nvSpPr>
                <p:cNvPr id="36" name="TextBox 10"/>
                <p:cNvSpPr txBox="1"/>
                <p:nvPr/>
              </p:nvSpPr>
              <p:spPr>
                <a:xfrm>
                  <a:off x="9713" y="3365"/>
                  <a:ext cx="4624" cy="4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200" dirty="0">
                      <a:latin typeface="汉仪中简黑简" panose="00020600040101010101" charset="-122"/>
                      <a:ea typeface="汉仪中简黑简" panose="00020600040101010101" charset="-122"/>
                      <a:cs typeface="微软雅黑" panose="020B0503020204020204" pitchFamily="34" charset="-122"/>
                      <a:sym typeface="+mn-ea"/>
                    </a:rPr>
                    <a:t>如何使用</a:t>
                  </a:r>
                  <a:r>
                    <a:rPr lang="en-US" altLang="zh-CN" sz="1200" dirty="0" err="1">
                      <a:latin typeface="汉仪中简黑简" panose="00020600040101010101" charset="-122"/>
                      <a:ea typeface="汉仪中简黑简" panose="00020600040101010101" charset="-122"/>
                      <a:cs typeface="微软雅黑" panose="020B0503020204020204" pitchFamily="34" charset="-122"/>
                      <a:sym typeface="+mn-ea"/>
                    </a:rPr>
                    <a:t>tf.keras</a:t>
                  </a:r>
                  <a:r>
                    <a:rPr lang="zh-CN" altLang="en-US" sz="1200" dirty="0">
                      <a:latin typeface="汉仪中简黑简" panose="00020600040101010101" charset="-122"/>
                      <a:ea typeface="汉仪中简黑简" panose="00020600040101010101" charset="-122"/>
                      <a:cs typeface="微软雅黑" panose="020B0503020204020204" pitchFamily="34" charset="-122"/>
                      <a:sym typeface="+mn-ea"/>
                    </a:rPr>
                    <a:t>搭建神经网络</a:t>
                  </a:r>
                  <a:endParaRPr lang="zh-CN" altLang="en-US" sz="1200" dirty="0">
                    <a:solidFill>
                      <a:schemeClr val="tx1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9713" y="2737"/>
                  <a:ext cx="4335" cy="6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rgbClr val="2D4968"/>
                      </a:solidFill>
                      <a:latin typeface="汉仪中简黑简" panose="00020600040101010101" charset="-122"/>
                      <a:ea typeface="汉仪中简黑简" panose="00020600040101010101" charset="-122"/>
                    </a:rPr>
                    <a:t>使用</a:t>
                  </a:r>
                  <a:r>
                    <a:rPr lang="en-US" altLang="zh-CN" sz="2000" b="1" dirty="0" err="1">
                      <a:solidFill>
                        <a:srgbClr val="2D4968"/>
                      </a:solidFill>
                      <a:latin typeface="汉仪中简黑简" panose="00020600040101010101" charset="-122"/>
                      <a:ea typeface="汉仪中简黑简" panose="00020600040101010101" charset="-122"/>
                    </a:rPr>
                    <a:t>tensorflow</a:t>
                  </a:r>
                  <a:r>
                    <a:rPr lang="zh-CN" altLang="en-US" sz="2000" b="1" dirty="0">
                      <a:solidFill>
                        <a:srgbClr val="2D4968"/>
                      </a:solidFill>
                      <a:latin typeface="汉仪中简黑简" panose="00020600040101010101" charset="-122"/>
                      <a:ea typeface="汉仪中简黑简" panose="00020600040101010101" charset="-122"/>
                    </a:rPr>
                    <a:t>和</a:t>
                  </a:r>
                  <a:r>
                    <a:rPr lang="en-US" altLang="zh-CN" sz="2000" b="1" dirty="0" err="1">
                      <a:solidFill>
                        <a:srgbClr val="2D4968"/>
                      </a:solidFill>
                      <a:latin typeface="汉仪中简黑简" panose="00020600040101010101" charset="-122"/>
                      <a:ea typeface="汉仪中简黑简" panose="00020600040101010101" charset="-122"/>
                    </a:rPr>
                    <a:t>keras</a:t>
                  </a:r>
                  <a:endParaRPr lang="zh-CN" altLang="en-US" sz="20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</a:endParaRPr>
                </a:p>
              </p:txBody>
            </p:sp>
          </p:grpSp>
        </p:grpSp>
        <p:grpSp>
          <p:nvGrpSpPr>
            <p:cNvPr id="38" name="组合 37"/>
            <p:cNvGrpSpPr/>
            <p:nvPr/>
          </p:nvGrpSpPr>
          <p:grpSpPr>
            <a:xfrm>
              <a:off x="8956" y="4165"/>
              <a:ext cx="6750" cy="1616"/>
              <a:chOff x="8956" y="4165"/>
              <a:chExt cx="6750" cy="1616"/>
            </a:xfrm>
          </p:grpSpPr>
          <p:sp>
            <p:nvSpPr>
              <p:cNvPr id="41" name="流程图: 接点 47"/>
              <p:cNvSpPr/>
              <p:nvPr/>
            </p:nvSpPr>
            <p:spPr>
              <a:xfrm flipH="1" flipV="1">
                <a:off x="8956" y="4165"/>
                <a:ext cx="1616" cy="1616"/>
              </a:xfrm>
              <a:prstGeom prst="flowChartConnector">
                <a:avLst/>
              </a:prstGeom>
              <a:solidFill>
                <a:srgbClr val="2D4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D4968"/>
                  </a:solidFill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11082" y="4286"/>
                <a:ext cx="4624" cy="1116"/>
                <a:chOff x="9713" y="2737"/>
                <a:chExt cx="4624" cy="1116"/>
              </a:xfrm>
            </p:grpSpPr>
            <p:sp>
              <p:nvSpPr>
                <p:cNvPr id="44" name="TextBox 10"/>
                <p:cNvSpPr txBox="1"/>
                <p:nvPr/>
              </p:nvSpPr>
              <p:spPr>
                <a:xfrm>
                  <a:off x="9713" y="3365"/>
                  <a:ext cx="4624" cy="4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200" dirty="0">
                    <a:solidFill>
                      <a:schemeClr val="tx1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9713" y="2737"/>
                  <a:ext cx="291" cy="6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20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</a:endParaRPr>
                </a:p>
              </p:txBody>
            </p:sp>
          </p:grpSp>
        </p:grpSp>
      </p:grpSp>
      <p:pic>
        <p:nvPicPr>
          <p:cNvPr id="46" name="图片 45" descr="gongzuotai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272" y="3665220"/>
            <a:ext cx="429260" cy="429260"/>
          </a:xfrm>
          <a:prstGeom prst="rect">
            <a:avLst/>
          </a:prstGeom>
        </p:spPr>
      </p:pic>
      <p:pic>
        <p:nvPicPr>
          <p:cNvPr id="49" name="图片 48" descr="bangong-riche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732" y="2322195"/>
            <a:ext cx="429260" cy="42926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9CAD840-9B62-4AB8-9271-BCDFF3A7F8D4}"/>
              </a:ext>
            </a:extLst>
          </p:cNvPr>
          <p:cNvSpPr txBox="1"/>
          <p:nvPr/>
        </p:nvSpPr>
        <p:spPr>
          <a:xfrm>
            <a:off x="7918703" y="3512627"/>
            <a:ext cx="306197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D4968"/>
                </a:solidFill>
                <a:latin typeface="汉仪中简黑简" panose="00020600040101010101" charset="-122"/>
                <a:ea typeface="汉仪中简黑简" panose="00020600040101010101" charset="-122"/>
              </a:rPr>
              <a:t>两个模型的搭建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FF19F819-FA7A-4850-9EE8-F1770877650A}"/>
              </a:ext>
            </a:extLst>
          </p:cNvPr>
          <p:cNvSpPr txBox="1"/>
          <p:nvPr/>
        </p:nvSpPr>
        <p:spPr>
          <a:xfrm>
            <a:off x="7918703" y="3958395"/>
            <a:ext cx="2936240" cy="30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pitchFamily="34" charset="-122"/>
                <a:sym typeface="+mn-ea"/>
              </a:rPr>
              <a:t>学习词嵌入和卷积神经网络</a:t>
            </a:r>
            <a:endParaRPr lang="zh-CN" altLang="en-US" sz="1200" dirty="0">
              <a:solidFill>
                <a:schemeClr val="tx1"/>
              </a:solidFill>
              <a:latin typeface="汉仪中简黑简" panose="00020600040101010101" charset="-122"/>
              <a:ea typeface="汉仪中简黑简" panose="00020600040101010101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.jpg"/>
          <p:cNvPicPr>
            <a:picLocks noChangeAspect="1"/>
          </p:cNvPicPr>
          <p:nvPr/>
        </p:nvPicPr>
        <p:blipFill>
          <a:blip r:embed="rId3"/>
          <a:srcRect l="776"/>
          <a:stretch>
            <a:fillRect/>
          </a:stretch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pic>
        <p:nvPicPr>
          <p:cNvPr id="11" name="图片 10" descr="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0150" y="1079500"/>
            <a:ext cx="1447165" cy="13042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15046" y="1385570"/>
            <a:ext cx="13589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solidFill>
                  <a:srgbClr val="2D4968"/>
                </a:solidFill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</a:p>
        </p:txBody>
      </p:sp>
      <p:sp>
        <p:nvSpPr>
          <p:cNvPr id="72" name="TextBox 2"/>
          <p:cNvSpPr txBox="1"/>
          <p:nvPr/>
        </p:nvSpPr>
        <p:spPr>
          <a:xfrm>
            <a:off x="4584065" y="2920365"/>
            <a:ext cx="3021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  <a:sym typeface="+mn-ea"/>
              </a:rPr>
              <a:t>文本分类流程</a:t>
            </a:r>
            <a:endParaRPr lang="zh-CN" altLang="en-US" sz="3600" b="1" dirty="0">
              <a:solidFill>
                <a:srgbClr val="2D4968"/>
              </a:solidFill>
              <a:latin typeface="汉仪旗黑-75S" panose="00020600040101010101" charset="-122"/>
              <a:ea typeface="汉仪旗黑-75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中国风格(01)_04"/>
          <p:cNvPicPr>
            <a:picLocks noChangeAspect="1"/>
          </p:cNvPicPr>
          <p:nvPr/>
        </p:nvPicPr>
        <p:blipFill>
          <a:blip r:embed="rId3"/>
          <a:srcRect b="11112"/>
          <a:stretch>
            <a:fillRect/>
          </a:stretch>
        </p:blipFill>
        <p:spPr>
          <a:xfrm>
            <a:off x="0" y="0"/>
            <a:ext cx="12192000" cy="6908165"/>
          </a:xfrm>
          <a:prstGeom prst="rect">
            <a:avLst/>
          </a:prstGeom>
        </p:spPr>
      </p:pic>
      <p:pic>
        <p:nvPicPr>
          <p:cNvPr id="11" name="图片 10" descr="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350" y="381000"/>
            <a:ext cx="554990" cy="50038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58165" y="516890"/>
            <a:ext cx="1489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  <a:sym typeface="+mn-ea"/>
              </a:rPr>
              <a:t>学习路线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27505" y="1964054"/>
            <a:ext cx="4697730" cy="2980055"/>
            <a:chOff x="2607" y="3096"/>
            <a:chExt cx="7398" cy="4693"/>
          </a:xfrm>
          <a:solidFill>
            <a:srgbClr val="2D4968"/>
          </a:solidFill>
        </p:grpSpPr>
        <p:sp>
          <p:nvSpPr>
            <p:cNvPr id="7" name="圆角矩形 6"/>
            <p:cNvSpPr/>
            <p:nvPr/>
          </p:nvSpPr>
          <p:spPr>
            <a:xfrm rot="2700000">
              <a:off x="2607" y="4522"/>
              <a:ext cx="1757" cy="1757"/>
            </a:xfrm>
            <a:prstGeom prst="roundRect">
              <a:avLst>
                <a:gd name="adj" fmla="val 6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rot="2700000">
              <a:off x="4113" y="6033"/>
              <a:ext cx="1757" cy="1757"/>
            </a:xfrm>
            <a:prstGeom prst="roundRect">
              <a:avLst>
                <a:gd name="adj" fmla="val 6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700000">
              <a:off x="4113" y="3096"/>
              <a:ext cx="1757" cy="1757"/>
            </a:xfrm>
            <a:prstGeom prst="roundRect">
              <a:avLst>
                <a:gd name="adj" fmla="val 6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700000">
              <a:off x="6089" y="3442"/>
              <a:ext cx="3916" cy="3916"/>
            </a:xfrm>
            <a:prstGeom prst="roundRect">
              <a:avLst>
                <a:gd name="adj" fmla="val 6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bangong-mubia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585" y="2752090"/>
            <a:ext cx="1353820" cy="1353820"/>
          </a:xfrm>
          <a:prstGeom prst="rect">
            <a:avLst/>
          </a:prstGeom>
        </p:spPr>
      </p:pic>
      <p:pic>
        <p:nvPicPr>
          <p:cNvPr id="12" name="图片 11" descr="gongzu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565" y="3202940"/>
            <a:ext cx="452755" cy="452755"/>
          </a:xfrm>
          <a:prstGeom prst="rect">
            <a:avLst/>
          </a:prstGeom>
        </p:spPr>
      </p:pic>
      <p:pic>
        <p:nvPicPr>
          <p:cNvPr id="13" name="图片 12" descr="bangong-huiba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875" y="2297430"/>
            <a:ext cx="452755" cy="452755"/>
          </a:xfrm>
          <a:prstGeom prst="rect">
            <a:avLst/>
          </a:prstGeom>
        </p:spPr>
      </p:pic>
      <p:pic>
        <p:nvPicPr>
          <p:cNvPr id="14" name="图片 13" descr="gongzuotai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6875" y="4162425"/>
            <a:ext cx="452755" cy="45275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461250" y="1116625"/>
            <a:ext cx="3109595" cy="2356574"/>
            <a:chOff x="12774" y="3592"/>
            <a:chExt cx="4897" cy="3540"/>
          </a:xfrm>
        </p:grpSpPr>
        <p:grpSp>
          <p:nvGrpSpPr>
            <p:cNvPr id="50" name="组合 49"/>
            <p:cNvGrpSpPr/>
            <p:nvPr/>
          </p:nvGrpSpPr>
          <p:grpSpPr>
            <a:xfrm>
              <a:off x="12774" y="5852"/>
              <a:ext cx="4897" cy="1280"/>
              <a:chOff x="12433" y="5264"/>
              <a:chExt cx="4897" cy="1280"/>
            </a:xfrm>
          </p:grpSpPr>
          <p:sp>
            <p:nvSpPr>
              <p:cNvPr id="47" name="TextBox 10"/>
              <p:cNvSpPr txBox="1"/>
              <p:nvPr/>
            </p:nvSpPr>
            <p:spPr>
              <a:xfrm>
                <a:off x="12433" y="5264"/>
                <a:ext cx="1745" cy="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+mn-ea"/>
                    <a:sym typeface="+mn-lt"/>
                  </a:rPr>
                  <a:t>词嵌入</a:t>
                </a:r>
                <a:endParaRPr lang="zh-CN" altLang="en-US" sz="2000" b="1" dirty="0">
                  <a:solidFill>
                    <a:srgbClr val="2D4968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10"/>
              <p:cNvSpPr txBox="1"/>
              <p:nvPr/>
            </p:nvSpPr>
            <p:spPr>
              <a:xfrm>
                <a:off x="12443" y="5970"/>
                <a:ext cx="4887" cy="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dirty="0"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Skip-gram</a:t>
                </a:r>
                <a:r>
                  <a:rPr lang="zh-CN" altLang="en-US" sz="1600" dirty="0"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的实现</a:t>
                </a:r>
                <a:endParaRPr lang="zh-CN" altLang="en-US" sz="1600" dirty="0">
                  <a:solidFill>
                    <a:schemeClr val="tx1"/>
                  </a:solidFill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2774" y="3592"/>
              <a:ext cx="4561" cy="1768"/>
              <a:chOff x="12433" y="5264"/>
              <a:chExt cx="4561" cy="1768"/>
            </a:xfrm>
          </p:grpSpPr>
          <p:sp>
            <p:nvSpPr>
              <p:cNvPr id="52" name="TextBox 10"/>
              <p:cNvSpPr txBox="1"/>
              <p:nvPr/>
            </p:nvSpPr>
            <p:spPr>
              <a:xfrm>
                <a:off x="12433" y="5264"/>
                <a:ext cx="2714" cy="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+mn-ea"/>
                    <a:sym typeface="+mn-lt"/>
                  </a:rPr>
                  <a:t>数据预处理</a:t>
                </a:r>
              </a:p>
            </p:txBody>
          </p:sp>
          <p:sp>
            <p:nvSpPr>
              <p:cNvPr id="53" name="TextBox 10"/>
              <p:cNvSpPr txBox="1"/>
              <p:nvPr/>
            </p:nvSpPr>
            <p:spPr>
              <a:xfrm>
                <a:off x="12433" y="5977"/>
                <a:ext cx="4561" cy="1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分词、去停用词等等，如何处理的？</a:t>
                </a:r>
              </a:p>
            </p:txBody>
          </p: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24742BF5-78F8-4441-89AB-D55FE1A3D0F2}"/>
              </a:ext>
            </a:extLst>
          </p:cNvPr>
          <p:cNvSpPr txBox="1"/>
          <p:nvPr/>
        </p:nvSpPr>
        <p:spPr>
          <a:xfrm>
            <a:off x="7461250" y="3787358"/>
            <a:ext cx="306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D4968"/>
                </a:solidFill>
                <a:latin typeface="汉仪中简黑简" panose="00020600040101010101" charset="-122"/>
                <a:ea typeface="汉仪中简黑简" panose="00020600040101010101" charset="-122"/>
              </a:rPr>
              <a:t>特征提取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F313E69-E8D8-4931-BA22-88D0D5B4E594}"/>
              </a:ext>
            </a:extLst>
          </p:cNvPr>
          <p:cNvSpPr txBox="1"/>
          <p:nvPr/>
        </p:nvSpPr>
        <p:spPr>
          <a:xfrm>
            <a:off x="7464183" y="5093446"/>
            <a:ext cx="306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D4968"/>
                </a:solidFill>
                <a:latin typeface="汉仪中简黑简" panose="00020600040101010101" charset="-122"/>
                <a:ea typeface="汉仪中简黑简" panose="00020600040101010101" charset="-122"/>
              </a:rPr>
              <a:t>文本分类器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.jpg"/>
          <p:cNvPicPr>
            <a:picLocks noChangeAspect="1"/>
          </p:cNvPicPr>
          <p:nvPr/>
        </p:nvPicPr>
        <p:blipFill>
          <a:blip r:embed="rId3"/>
          <a:srcRect l="776"/>
          <a:stretch>
            <a:fillRect/>
          </a:stretch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pic>
        <p:nvPicPr>
          <p:cNvPr id="11" name="图片 10" descr="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0150" y="1079500"/>
            <a:ext cx="1447165" cy="13042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15046" y="1385570"/>
            <a:ext cx="13589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solidFill>
                  <a:srgbClr val="2D4968"/>
                </a:solidFill>
                <a:latin typeface="汉仪中简黑简" panose="00020600040101010101" charset="-122"/>
                <a:ea typeface="汉仪中简黑简" panose="00020600040101010101" charset="-122"/>
              </a:rPr>
              <a:t>叁</a:t>
            </a:r>
          </a:p>
        </p:txBody>
      </p:sp>
      <p:sp>
        <p:nvSpPr>
          <p:cNvPr id="72" name="TextBox 2"/>
          <p:cNvSpPr txBox="1"/>
          <p:nvPr/>
        </p:nvSpPr>
        <p:spPr>
          <a:xfrm>
            <a:off x="4584065" y="2920365"/>
            <a:ext cx="3021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  <a:sym typeface="+mn-ea"/>
              </a:rPr>
              <a:t>学习词嵌入</a:t>
            </a:r>
          </a:p>
        </p:txBody>
      </p:sp>
      <p:sp>
        <p:nvSpPr>
          <p:cNvPr id="76" name="TextBox 18"/>
          <p:cNvSpPr txBox="1"/>
          <p:nvPr/>
        </p:nvSpPr>
        <p:spPr>
          <a:xfrm>
            <a:off x="4188460" y="3655060"/>
            <a:ext cx="3815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spc="150" dirty="0">
              <a:solidFill>
                <a:srgbClr val="2D4968"/>
              </a:solidFill>
              <a:latin typeface="汉仪旗黑-75S" panose="00020600040101010101" charset="-122"/>
              <a:ea typeface="汉仪旗黑-75S" panose="00020600040101010101" charset="-122"/>
            </a:endParaRPr>
          </a:p>
          <a:p>
            <a:pPr algn="dist"/>
            <a:endParaRPr lang="en-US" altLang="zh-CN" sz="2400" spc="150" dirty="0">
              <a:solidFill>
                <a:srgbClr val="2D4968"/>
              </a:solidFill>
              <a:latin typeface="汉仪旗黑-75S" panose="00020600040101010101" charset="-122"/>
              <a:ea typeface="汉仪旗黑-75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中国风格(01)_04"/>
          <p:cNvPicPr>
            <a:picLocks noChangeAspect="1"/>
          </p:cNvPicPr>
          <p:nvPr/>
        </p:nvPicPr>
        <p:blipFill>
          <a:blip r:embed="rId3"/>
          <a:srcRect b="11112"/>
          <a:stretch>
            <a:fillRect/>
          </a:stretch>
        </p:blipFill>
        <p:spPr>
          <a:xfrm>
            <a:off x="0" y="0"/>
            <a:ext cx="12192000" cy="6908165"/>
          </a:xfrm>
          <a:prstGeom prst="rect">
            <a:avLst/>
          </a:prstGeom>
        </p:spPr>
      </p:pic>
      <p:pic>
        <p:nvPicPr>
          <p:cNvPr id="11" name="图片 10" descr="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350" y="381000"/>
            <a:ext cx="554990" cy="50038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58165" y="516890"/>
            <a:ext cx="1489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  <a:sym typeface="+mn-ea"/>
              </a:rPr>
              <a:t>两个模型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575175" y="2052320"/>
            <a:ext cx="3067050" cy="2849245"/>
            <a:chOff x="7327" y="3046"/>
            <a:chExt cx="4830" cy="4487"/>
          </a:xfrm>
          <a:solidFill>
            <a:srgbClr val="2D4968"/>
          </a:solidFill>
        </p:grpSpPr>
        <p:grpSp>
          <p:nvGrpSpPr>
            <p:cNvPr id="27" name="组合 26"/>
            <p:cNvGrpSpPr/>
            <p:nvPr/>
          </p:nvGrpSpPr>
          <p:grpSpPr>
            <a:xfrm>
              <a:off x="7327" y="5515"/>
              <a:ext cx="2018" cy="2018"/>
              <a:chOff x="7647" y="5515"/>
              <a:chExt cx="2018" cy="2018"/>
            </a:xfrm>
            <a:grpFill/>
          </p:grpSpPr>
          <p:sp>
            <p:nvSpPr>
              <p:cNvPr id="7" name="椭圆 6"/>
              <p:cNvSpPr/>
              <p:nvPr/>
            </p:nvSpPr>
            <p:spPr>
              <a:xfrm>
                <a:off x="7647" y="5515"/>
                <a:ext cx="2019" cy="20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" name="图片 35" descr="bangong-huibao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4" y="6182"/>
                <a:ext cx="685" cy="685"/>
              </a:xfrm>
              <a:prstGeom prst="rect">
                <a:avLst/>
              </a:prstGeom>
              <a:grpFill/>
            </p:spPr>
          </p:pic>
        </p:grpSp>
        <p:grpSp>
          <p:nvGrpSpPr>
            <p:cNvPr id="3" name="组合 2"/>
            <p:cNvGrpSpPr/>
            <p:nvPr/>
          </p:nvGrpSpPr>
          <p:grpSpPr>
            <a:xfrm>
              <a:off x="7327" y="3046"/>
              <a:ext cx="2018" cy="2018"/>
              <a:chOff x="7647" y="3475"/>
              <a:chExt cx="2018" cy="2018"/>
            </a:xfrm>
            <a:grpFill/>
          </p:grpSpPr>
          <p:sp>
            <p:nvSpPr>
              <p:cNvPr id="4" name="椭圆 3"/>
              <p:cNvSpPr/>
              <p:nvPr/>
            </p:nvSpPr>
            <p:spPr>
              <a:xfrm>
                <a:off x="7647" y="3475"/>
                <a:ext cx="2019" cy="20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" name="图片 39" descr="bangong-riche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4" y="4142"/>
                <a:ext cx="686" cy="686"/>
              </a:xfrm>
              <a:prstGeom prst="rect">
                <a:avLst/>
              </a:prstGeom>
              <a:grpFill/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10138" y="5515"/>
              <a:ext cx="2018" cy="2018"/>
              <a:chOff x="10579" y="5566"/>
              <a:chExt cx="2018" cy="2018"/>
            </a:xfrm>
            <a:grpFill/>
          </p:grpSpPr>
          <p:sp>
            <p:nvSpPr>
              <p:cNvPr id="19" name="椭圆 18"/>
              <p:cNvSpPr/>
              <p:nvPr/>
            </p:nvSpPr>
            <p:spPr>
              <a:xfrm>
                <a:off x="10579" y="5566"/>
                <a:ext cx="2019" cy="20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 descr="13qinshugongzuodanwei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06" y="6193"/>
                <a:ext cx="766" cy="766"/>
              </a:xfrm>
              <a:prstGeom prst="rect">
                <a:avLst/>
              </a:prstGeom>
              <a:grpFill/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10139" y="3046"/>
              <a:ext cx="2018" cy="2018"/>
              <a:chOff x="10579" y="3526"/>
              <a:chExt cx="2018" cy="2018"/>
            </a:xfrm>
            <a:grpFill/>
          </p:grpSpPr>
          <p:sp>
            <p:nvSpPr>
              <p:cNvPr id="16" name="椭圆 15"/>
              <p:cNvSpPr/>
              <p:nvPr/>
            </p:nvSpPr>
            <p:spPr>
              <a:xfrm>
                <a:off x="10579" y="3526"/>
                <a:ext cx="2019" cy="20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" name="图片 38" descr="bangong-shangchuan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05" y="4102"/>
                <a:ext cx="766" cy="76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9" name="组合 8"/>
          <p:cNvGrpSpPr/>
          <p:nvPr/>
        </p:nvGrpSpPr>
        <p:grpSpPr>
          <a:xfrm>
            <a:off x="8210550" y="2220595"/>
            <a:ext cx="2818130" cy="2350135"/>
            <a:chOff x="12774" y="3592"/>
            <a:chExt cx="4438" cy="3701"/>
          </a:xfrm>
        </p:grpSpPr>
        <p:grpSp>
          <p:nvGrpSpPr>
            <p:cNvPr id="15" name="组合 14"/>
            <p:cNvGrpSpPr/>
            <p:nvPr/>
          </p:nvGrpSpPr>
          <p:grpSpPr>
            <a:xfrm>
              <a:off x="12774" y="5852"/>
              <a:ext cx="4438" cy="1441"/>
              <a:chOff x="12433" y="5264"/>
              <a:chExt cx="4438" cy="1441"/>
            </a:xfrm>
          </p:grpSpPr>
          <p:sp>
            <p:nvSpPr>
              <p:cNvPr id="12" name="TextBox 10"/>
              <p:cNvSpPr txBox="1"/>
              <p:nvPr/>
            </p:nvSpPr>
            <p:spPr>
              <a:xfrm>
                <a:off x="12433" y="5264"/>
                <a:ext cx="1906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+mn-ea"/>
                    <a:sym typeface="+mn-lt"/>
                  </a:rPr>
                  <a:t>参数提取</a:t>
                </a:r>
              </a:p>
            </p:txBody>
          </p:sp>
          <p:sp>
            <p:nvSpPr>
              <p:cNvPr id="17" name="TextBox 10"/>
              <p:cNvSpPr txBox="1"/>
              <p:nvPr/>
            </p:nvSpPr>
            <p:spPr>
              <a:xfrm>
                <a:off x="12540" y="6217"/>
                <a:ext cx="4331" cy="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200" dirty="0">
                  <a:solidFill>
                    <a:schemeClr val="tx1"/>
                  </a:solidFill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2774" y="3592"/>
              <a:ext cx="4331" cy="1213"/>
              <a:chOff x="12433" y="5264"/>
              <a:chExt cx="4331" cy="1213"/>
            </a:xfrm>
          </p:grpSpPr>
          <p:sp>
            <p:nvSpPr>
              <p:cNvPr id="13" name="TextBox 10"/>
              <p:cNvSpPr txBox="1"/>
              <p:nvPr/>
            </p:nvSpPr>
            <p:spPr>
              <a:xfrm>
                <a:off x="12433" y="5264"/>
                <a:ext cx="3976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+mn-ea"/>
                    <a:sym typeface="+mn-lt"/>
                  </a:rPr>
                  <a:t>构建数据集与负采样</a:t>
                </a:r>
              </a:p>
            </p:txBody>
          </p:sp>
          <p:sp>
            <p:nvSpPr>
              <p:cNvPr id="20" name="TextBox 10"/>
              <p:cNvSpPr txBox="1"/>
              <p:nvPr/>
            </p:nvSpPr>
            <p:spPr>
              <a:xfrm>
                <a:off x="12433" y="5989"/>
                <a:ext cx="4331" cy="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200" dirty="0">
                  <a:solidFill>
                    <a:schemeClr val="tx1"/>
                  </a:solidFill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143000" y="2220595"/>
            <a:ext cx="2743200" cy="2205355"/>
            <a:chOff x="13514" y="3592"/>
            <a:chExt cx="4320" cy="3473"/>
          </a:xfrm>
        </p:grpSpPr>
        <p:grpSp>
          <p:nvGrpSpPr>
            <p:cNvPr id="22" name="组合 21"/>
            <p:cNvGrpSpPr/>
            <p:nvPr/>
          </p:nvGrpSpPr>
          <p:grpSpPr>
            <a:xfrm>
              <a:off x="13537" y="5852"/>
              <a:ext cx="4254" cy="1213"/>
              <a:chOff x="13196" y="5264"/>
              <a:chExt cx="4254" cy="1213"/>
            </a:xfrm>
          </p:grpSpPr>
          <p:sp>
            <p:nvSpPr>
              <p:cNvPr id="23" name="TextBox 10"/>
              <p:cNvSpPr txBox="1"/>
              <p:nvPr/>
            </p:nvSpPr>
            <p:spPr>
              <a:xfrm>
                <a:off x="15399" y="5264"/>
                <a:ext cx="1933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+mn-ea"/>
                    <a:sym typeface="+mn-lt"/>
                  </a:rPr>
                  <a:t>代码实现</a:t>
                </a:r>
              </a:p>
            </p:txBody>
          </p:sp>
          <p:sp>
            <p:nvSpPr>
              <p:cNvPr id="24" name="TextBox 10"/>
              <p:cNvSpPr txBox="1"/>
              <p:nvPr/>
            </p:nvSpPr>
            <p:spPr>
              <a:xfrm>
                <a:off x="13196" y="5989"/>
                <a:ext cx="4254" cy="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dirty="0"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                                     </a:t>
                </a:r>
                <a:r>
                  <a:rPr lang="en-US" altLang="zh-CN" sz="1200" dirty="0" err="1"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keras</a:t>
                </a:r>
                <a:r>
                  <a:rPr lang="zh-CN" altLang="en-US" sz="1200" dirty="0"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函数式</a:t>
                </a:r>
                <a:r>
                  <a:rPr lang="en-US" altLang="zh-CN" sz="1200" dirty="0"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API</a:t>
                </a:r>
                <a:endParaRPr lang="zh-CN" altLang="en-US" sz="1200" dirty="0">
                  <a:solidFill>
                    <a:schemeClr val="tx1"/>
                  </a:solidFill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3514" y="3592"/>
              <a:ext cx="4320" cy="1213"/>
              <a:chOff x="13173" y="5264"/>
              <a:chExt cx="4320" cy="1213"/>
            </a:xfrm>
          </p:grpSpPr>
          <p:sp>
            <p:nvSpPr>
              <p:cNvPr id="26" name="TextBox 10"/>
              <p:cNvSpPr txBox="1"/>
              <p:nvPr/>
            </p:nvSpPr>
            <p:spPr>
              <a:xfrm>
                <a:off x="13173" y="5264"/>
                <a:ext cx="4320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+mn-ea"/>
                    <a:sym typeface="+mn-lt"/>
                  </a:rPr>
                  <a:t>               </a:t>
                </a:r>
                <a:r>
                  <a:rPr lang="en-US" altLang="zh-CN" sz="20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+mn-ea"/>
                    <a:sym typeface="+mn-lt"/>
                  </a:rPr>
                  <a:t>skip-gran</a:t>
                </a:r>
                <a:r>
                  <a:rPr lang="zh-CN" altLang="en-US" sz="2000" b="1" dirty="0">
                    <a:solidFill>
                      <a:srgbClr val="2D4968"/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+mn-ea"/>
                    <a:sym typeface="+mn-lt"/>
                  </a:rPr>
                  <a:t>原理</a:t>
                </a:r>
              </a:p>
            </p:txBody>
          </p:sp>
          <p:sp>
            <p:nvSpPr>
              <p:cNvPr id="14" name="TextBox 10"/>
              <p:cNvSpPr txBox="1"/>
              <p:nvPr/>
            </p:nvSpPr>
            <p:spPr>
              <a:xfrm>
                <a:off x="13195" y="5989"/>
                <a:ext cx="4255" cy="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dirty="0"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pitchFamily="34" charset="-122"/>
                    <a:sym typeface="+mn-ea"/>
                  </a:rPr>
                  <a:t>                              算法介绍，实现作用</a:t>
                </a:r>
                <a:endParaRPr lang="zh-CN" altLang="en-US" sz="1200" dirty="0">
                  <a:solidFill>
                    <a:schemeClr val="tx1"/>
                  </a:solidFill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.jpg"/>
          <p:cNvPicPr>
            <a:picLocks noChangeAspect="1"/>
          </p:cNvPicPr>
          <p:nvPr/>
        </p:nvPicPr>
        <p:blipFill>
          <a:blip r:embed="rId3"/>
          <a:srcRect l="776"/>
          <a:stretch>
            <a:fillRect/>
          </a:stretch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pic>
        <p:nvPicPr>
          <p:cNvPr id="11" name="图片 10" descr="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0150" y="1079500"/>
            <a:ext cx="1447165" cy="13042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15046" y="1385570"/>
            <a:ext cx="13589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solidFill>
                  <a:srgbClr val="2D4968"/>
                </a:solidFill>
                <a:latin typeface="汉仪中简黑简" panose="00020600040101010101" charset="-122"/>
                <a:ea typeface="汉仪中简黑简" panose="00020600040101010101" charset="-122"/>
              </a:rPr>
              <a:t>肆</a:t>
            </a:r>
          </a:p>
        </p:txBody>
      </p:sp>
      <p:sp>
        <p:nvSpPr>
          <p:cNvPr id="72" name="TextBox 2"/>
          <p:cNvSpPr txBox="1"/>
          <p:nvPr/>
        </p:nvSpPr>
        <p:spPr>
          <a:xfrm>
            <a:off x="4584065" y="2920365"/>
            <a:ext cx="3021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2D4968"/>
                </a:solidFill>
                <a:latin typeface="汉仪旗黑-75S" panose="00020600040101010101" charset="-122"/>
                <a:ea typeface="汉仪旗黑-75S" panose="00020600040101010101" charset="-122"/>
                <a:sym typeface="+mn-ea"/>
              </a:rPr>
              <a:t>卷积神经网络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168</Words>
  <Application>Microsoft Office PowerPoint</Application>
  <PresentationFormat>宽屏</PresentationFormat>
  <Paragraphs>53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Arial</vt:lpstr>
      <vt:lpstr>Calibri</vt:lpstr>
      <vt:lpstr>Wingdings</vt:lpstr>
      <vt:lpstr>汉仪中简黑简</vt:lpstr>
      <vt:lpstr>汉仪旗黑-75S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DELL</dc:creator>
  <cp:lastModifiedBy>2206874389@qq.com</cp:lastModifiedBy>
  <cp:revision>163</cp:revision>
  <dcterms:created xsi:type="dcterms:W3CDTF">2022-03-28T02:56:17Z</dcterms:created>
  <dcterms:modified xsi:type="dcterms:W3CDTF">2022-04-30T11:19:00Z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  <property fmtid="{D5CDD505-2E9C-101B-9397-08002B2CF9AE}" pid="3" name="ICV">
    <vt:lpwstr>1FFA4A75B85E41538F555419ACE9AB7E</vt:lpwstr>
  </property>
</Properties>
</file>